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83284fafd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83284fafd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8310ea73a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310ea73a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8310ea73a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310ea73a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8310ea73a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8310ea73a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3320eb5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3320eb5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83320eb56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83320eb56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a:t>
            </a:r>
            <a:r>
              <a:rPr lang="en"/>
              <a:t> By front-end, we are referring to a ‘customer view’ of the website. Before, Joe would manually check out tools himself and the site needed to only be accessed by employees. Later, functionality for customers to check out tools online themselves needed to be added, as well as the additional requirement for a slideshow on the front page, so our view of the project needed to shift to </a:t>
            </a:r>
            <a:r>
              <a:rPr lang="en"/>
              <a:t>accommodate the changes.</a:t>
            </a:r>
            <a:endParaRPr/>
          </a:p>
          <a:p>
            <a:pPr indent="0" lvl="0" marL="0" rtl="0" algn="l">
              <a:spcBef>
                <a:spcPts val="0"/>
              </a:spcBef>
              <a:spcAft>
                <a:spcPts val="0"/>
              </a:spcAft>
              <a:buNone/>
            </a:pPr>
            <a:r>
              <a:rPr b="1" lang="en"/>
              <a:t>[2]</a:t>
            </a:r>
            <a:r>
              <a:rPr lang="en"/>
              <a:t> We defined ‘clear and concise’ to be as simple structurally as we can get without losing any important information. Oversimplifying was a concern at the start. For example, a customer could have 5 tools checked out under their name, but only have the number of tools listed and not the types. While this is a lot more simple to store and display, Joe is losing important info about the customer transaction by doing so.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3320eb56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3320eb56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8310ea73a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310ea73a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833df258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33df258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833df2585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33df2585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833df258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33df258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831d0c839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31d0c839f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833df2585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833df258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83284fafd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3284fafd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83284fafd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83284fafd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83284fafd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83284fafd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github.com/connordibble/Tool-Co-op/blob/master/Docs/Requirements%20Definition%203.1.pdf" TargetMode="External"/><Relationship Id="rId4" Type="http://schemas.openxmlformats.org/officeDocument/2006/relationships/hyperlink" Target="https://github.com/connordibble/Tool-Co-op/blob/master/Docs/Sprint%20Planning_Retrospective%20Documents%20.pdf" TargetMode="External"/><Relationship Id="rId5" Type="http://schemas.openxmlformats.org/officeDocument/2006/relationships/hyperlink" Target="https://github.com/connordibble/Tool-Co-op/blob/master/Docs/Scrum%20Board.txt" TargetMode="External"/><Relationship Id="rId6" Type="http://schemas.openxmlformats.org/officeDocument/2006/relationships/hyperlink" Target="https://github.com/connordibble/Tool-Co-op/issues/22" TargetMode="External"/><Relationship Id="rId7" Type="http://schemas.openxmlformats.org/officeDocument/2006/relationships/hyperlink" Target="https://github.com/connordibble/Tool-Co-op/issues/24"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ithub.com/connordibble/Tool-Co-op/blob/master/Docs/Requirements%20Definition%203.1.pdf" TargetMode="External"/><Relationship Id="rId4" Type="http://schemas.openxmlformats.org/officeDocument/2006/relationships/hyperlink" Target="https://github.com/connordibble/Tool-Co-op/blob/master/Docs/Sprint%20Planning_Retrospective%20Documents%20.pdf" TargetMode="External"/><Relationship Id="rId11" Type="http://schemas.openxmlformats.org/officeDocument/2006/relationships/image" Target="../media/image9.png"/><Relationship Id="rId10" Type="http://schemas.openxmlformats.org/officeDocument/2006/relationships/image" Target="../media/image6.png"/><Relationship Id="rId9" Type="http://schemas.openxmlformats.org/officeDocument/2006/relationships/image" Target="../media/image13.png"/><Relationship Id="rId5" Type="http://schemas.openxmlformats.org/officeDocument/2006/relationships/hyperlink" Target="https://github.com/connordibble/Tool-Co-op/blob/master/Docs/Scrum%20Board.txt" TargetMode="External"/><Relationship Id="rId6" Type="http://schemas.openxmlformats.org/officeDocument/2006/relationships/hyperlink" Target="https://github.com/connordibble/Tool-Co-op/issues?q=is%3Aissue+is%3Aclosed" TargetMode="External"/><Relationship Id="rId7" Type="http://schemas.openxmlformats.org/officeDocument/2006/relationships/hyperlink" Target="https://github.com/connordibble/Tool-Co-op/issues/21" TargetMode="External"/><Relationship Id="rId8" Type="http://schemas.openxmlformats.org/officeDocument/2006/relationships/hyperlink" Target="https://github.com/connordibble/Tool-Co-op/issues/78"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techwithtim.net/tutorials/django/login-logout/" TargetMode="External"/><Relationship Id="rId4" Type="http://schemas.openxmlformats.org/officeDocument/2006/relationships/hyperlink" Target="https://docs.djangoproject.com/en/3.0/" TargetMode="External"/><Relationship Id="rId5" Type="http://schemas.openxmlformats.org/officeDocument/2006/relationships/hyperlink" Target="https://getbootstrap.com/docs/4.0/getting-started/introduction/" TargetMode="External"/><Relationship Id="rId6" Type="http://schemas.openxmlformats.org/officeDocument/2006/relationships/hyperlink" Target="https://developer.mozilla.org/en-US/docs/Learn/Server-side/Django/Test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420200"/>
            <a:ext cx="8520600" cy="88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ToolShed</a:t>
            </a:r>
            <a:endParaRPr/>
          </a:p>
        </p:txBody>
      </p:sp>
      <p:sp>
        <p:nvSpPr>
          <p:cNvPr id="55" name="Google Shape;55;p13"/>
          <p:cNvSpPr txBox="1"/>
          <p:nvPr>
            <p:ph idx="1" type="subTitle"/>
          </p:nvPr>
        </p:nvSpPr>
        <p:spPr>
          <a:xfrm>
            <a:off x="311700" y="23436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Disciples of Dan</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Karsten Boettcher, Connor Dibble, Tyler Green, and Mark Yamane</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2"/>
          <p:cNvSpPr txBox="1"/>
          <p:nvPr>
            <p:ph type="ctrTitle"/>
          </p:nvPr>
        </p:nvSpPr>
        <p:spPr>
          <a:xfrm>
            <a:off x="311700" y="264850"/>
            <a:ext cx="8520600" cy="6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2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10" name="Google Shape;110;p22"/>
          <p:cNvPicPr preferRelativeResize="0"/>
          <p:nvPr/>
        </p:nvPicPr>
        <p:blipFill>
          <a:blip r:embed="rId3">
            <a:alphaModFix/>
          </a:blip>
          <a:stretch>
            <a:fillRect/>
          </a:stretch>
        </p:blipFill>
        <p:spPr>
          <a:xfrm>
            <a:off x="3981625" y="264850"/>
            <a:ext cx="4939201" cy="1813700"/>
          </a:xfrm>
          <a:prstGeom prst="rect">
            <a:avLst/>
          </a:prstGeom>
          <a:noFill/>
          <a:ln>
            <a:noFill/>
          </a:ln>
        </p:spPr>
      </p:pic>
      <p:pic>
        <p:nvPicPr>
          <p:cNvPr id="111" name="Google Shape;111;p22"/>
          <p:cNvPicPr preferRelativeResize="0"/>
          <p:nvPr/>
        </p:nvPicPr>
        <p:blipFill>
          <a:blip r:embed="rId4">
            <a:alphaModFix/>
          </a:blip>
          <a:stretch>
            <a:fillRect/>
          </a:stretch>
        </p:blipFill>
        <p:spPr>
          <a:xfrm>
            <a:off x="4394452" y="2571749"/>
            <a:ext cx="3873071" cy="1813701"/>
          </a:xfrm>
          <a:prstGeom prst="rect">
            <a:avLst/>
          </a:prstGeom>
          <a:noFill/>
          <a:ln>
            <a:noFill/>
          </a:ln>
        </p:spPr>
      </p:pic>
      <p:pic>
        <p:nvPicPr>
          <p:cNvPr id="112" name="Google Shape;112;p22"/>
          <p:cNvPicPr preferRelativeResize="0"/>
          <p:nvPr/>
        </p:nvPicPr>
        <p:blipFill>
          <a:blip r:embed="rId5">
            <a:alphaModFix/>
          </a:blip>
          <a:stretch>
            <a:fillRect/>
          </a:stretch>
        </p:blipFill>
        <p:spPr>
          <a:xfrm>
            <a:off x="881426" y="674975"/>
            <a:ext cx="2178551" cy="40780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3"/>
          <p:cNvSpPr txBox="1"/>
          <p:nvPr>
            <p:ph type="ctrTitle"/>
          </p:nvPr>
        </p:nvSpPr>
        <p:spPr>
          <a:xfrm>
            <a:off x="311700" y="142025"/>
            <a:ext cx="6397800" cy="112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Requirement 2</a:t>
            </a:r>
            <a:endParaRPr/>
          </a:p>
        </p:txBody>
      </p:sp>
      <p:sp>
        <p:nvSpPr>
          <p:cNvPr id="118" name="Google Shape;118;p23"/>
          <p:cNvSpPr txBox="1"/>
          <p:nvPr>
            <p:ph idx="1" type="subTitle"/>
          </p:nvPr>
        </p:nvSpPr>
        <p:spPr>
          <a:xfrm>
            <a:off x="311700" y="1417350"/>
            <a:ext cx="6096600" cy="1522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Create, edit, and delete a tool</a:t>
            </a:r>
            <a:endParaRPr sz="1600"/>
          </a:p>
          <a:p>
            <a:pPr indent="-330200" lvl="1" marL="914400" rtl="0" algn="l">
              <a:spcBef>
                <a:spcPts val="0"/>
              </a:spcBef>
              <a:spcAft>
                <a:spcPts val="0"/>
              </a:spcAft>
              <a:buSzPts val="1600"/>
              <a:buChar char="○"/>
            </a:pPr>
            <a:r>
              <a:rPr lang="en" sz="1600"/>
              <a:t>Furps: Functionality</a:t>
            </a:r>
            <a:endParaRPr sz="1600"/>
          </a:p>
          <a:p>
            <a:pPr indent="-330200" lvl="1" marL="914400" rtl="0" algn="l">
              <a:spcBef>
                <a:spcPts val="0"/>
              </a:spcBef>
              <a:spcAft>
                <a:spcPts val="0"/>
              </a:spcAft>
              <a:buSzPts val="1600"/>
              <a:buChar char="○"/>
            </a:pPr>
            <a:r>
              <a:rPr lang="en" sz="1600"/>
              <a:t>Moscow: Must</a:t>
            </a:r>
            <a:endParaRPr sz="1600"/>
          </a:p>
          <a:p>
            <a:pPr indent="-330200" lvl="1" marL="914400" rtl="0" algn="l">
              <a:spcBef>
                <a:spcPts val="0"/>
              </a:spcBef>
              <a:spcAft>
                <a:spcPts val="0"/>
              </a:spcAft>
              <a:buSzPts val="1600"/>
              <a:buChar char="○"/>
            </a:pPr>
            <a:r>
              <a:rPr lang="en" sz="1600"/>
              <a:t>The requirement is there must be a way on the website to create a tool, edit a tool, and delete a tool</a:t>
            </a:r>
            <a:endParaRPr sz="1600"/>
          </a:p>
        </p:txBody>
      </p:sp>
      <p:pic>
        <p:nvPicPr>
          <p:cNvPr id="119" name="Google Shape;119;p23"/>
          <p:cNvPicPr preferRelativeResize="0"/>
          <p:nvPr/>
        </p:nvPicPr>
        <p:blipFill>
          <a:blip r:embed="rId3">
            <a:alphaModFix/>
          </a:blip>
          <a:stretch>
            <a:fillRect/>
          </a:stretch>
        </p:blipFill>
        <p:spPr>
          <a:xfrm>
            <a:off x="2106600" y="3002975"/>
            <a:ext cx="3033927" cy="1898550"/>
          </a:xfrm>
          <a:prstGeom prst="rect">
            <a:avLst/>
          </a:prstGeom>
          <a:noFill/>
          <a:ln>
            <a:noFill/>
          </a:ln>
        </p:spPr>
      </p:pic>
      <p:pic>
        <p:nvPicPr>
          <p:cNvPr id="120" name="Google Shape;120;p23"/>
          <p:cNvPicPr preferRelativeResize="0"/>
          <p:nvPr/>
        </p:nvPicPr>
        <p:blipFill>
          <a:blip r:embed="rId4">
            <a:alphaModFix/>
          </a:blip>
          <a:stretch>
            <a:fillRect/>
          </a:stretch>
        </p:blipFill>
        <p:spPr>
          <a:xfrm>
            <a:off x="6620624" y="182725"/>
            <a:ext cx="2007825" cy="4540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4"/>
          <p:cNvSpPr txBox="1"/>
          <p:nvPr>
            <p:ph type="ctrTitle"/>
          </p:nvPr>
        </p:nvSpPr>
        <p:spPr>
          <a:xfrm>
            <a:off x="246550" y="93200"/>
            <a:ext cx="8520600" cy="9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Requirement 2</a:t>
            </a:r>
            <a:endParaRPr/>
          </a:p>
        </p:txBody>
      </p:sp>
      <p:sp>
        <p:nvSpPr>
          <p:cNvPr id="126" name="Google Shape;126;p24"/>
          <p:cNvSpPr txBox="1"/>
          <p:nvPr>
            <p:ph idx="1" type="subTitle"/>
          </p:nvPr>
        </p:nvSpPr>
        <p:spPr>
          <a:xfrm>
            <a:off x="311700" y="1050950"/>
            <a:ext cx="8520600" cy="4046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Documentation: </a:t>
            </a:r>
            <a:endParaRPr sz="1600"/>
          </a:p>
          <a:p>
            <a:pPr indent="-330200" lvl="1" marL="1371600" rtl="0" algn="l">
              <a:spcBef>
                <a:spcPts val="0"/>
              </a:spcBef>
              <a:spcAft>
                <a:spcPts val="0"/>
              </a:spcAft>
              <a:buSzPts val="1600"/>
              <a:buChar char="○"/>
            </a:pPr>
            <a:r>
              <a:rPr lang="en" sz="1600"/>
              <a:t>Requirements Definition:</a:t>
            </a:r>
            <a:endParaRPr sz="1600"/>
          </a:p>
          <a:p>
            <a:pPr indent="-330200" lvl="2" marL="1828800" rtl="0" algn="l">
              <a:spcBef>
                <a:spcPts val="0"/>
              </a:spcBef>
              <a:spcAft>
                <a:spcPts val="0"/>
              </a:spcAft>
              <a:buSzPts val="1600"/>
              <a:buChar char="■"/>
            </a:pPr>
            <a:r>
              <a:rPr lang="en" sz="1600" u="sng">
                <a:solidFill>
                  <a:schemeClr val="hlink"/>
                </a:solidFill>
                <a:hlinkClick r:id="rId3"/>
              </a:rPr>
              <a:t>https://github.com/connordibble/Tool-Co-op/blob/master/Docs/Requirements%20Definition%203.1.pdf</a:t>
            </a:r>
            <a:endParaRPr sz="1600"/>
          </a:p>
          <a:p>
            <a:pPr indent="-330200" lvl="1" marL="1371600" rtl="0" algn="l">
              <a:spcBef>
                <a:spcPts val="0"/>
              </a:spcBef>
              <a:spcAft>
                <a:spcPts val="0"/>
              </a:spcAft>
              <a:buSzPts val="1600"/>
              <a:buChar char="○"/>
            </a:pPr>
            <a:r>
              <a:rPr lang="en" sz="1600"/>
              <a:t>Sprint Planning:</a:t>
            </a:r>
            <a:endParaRPr sz="1600"/>
          </a:p>
          <a:p>
            <a:pPr indent="-330200" lvl="2" marL="1828800" rtl="0" algn="l">
              <a:spcBef>
                <a:spcPts val="0"/>
              </a:spcBef>
              <a:spcAft>
                <a:spcPts val="0"/>
              </a:spcAft>
              <a:buSzPts val="1600"/>
              <a:buChar char="■"/>
            </a:pPr>
            <a:r>
              <a:rPr lang="en" sz="1600" u="sng">
                <a:solidFill>
                  <a:schemeClr val="hlink"/>
                </a:solidFill>
                <a:hlinkClick r:id="rId4"/>
              </a:rPr>
              <a:t>https://github.com/connordibble/Tool-Co-op/blob/master/Docs/Sprint%20Planning_Retrospective%20Documents%20.pdf</a:t>
            </a:r>
            <a:endParaRPr sz="1600"/>
          </a:p>
          <a:p>
            <a:pPr indent="-330200" lvl="1" marL="1371600" rtl="0" algn="l">
              <a:spcBef>
                <a:spcPts val="0"/>
              </a:spcBef>
              <a:spcAft>
                <a:spcPts val="0"/>
              </a:spcAft>
              <a:buSzPts val="1600"/>
              <a:buChar char="○"/>
            </a:pPr>
            <a:r>
              <a:rPr lang="en" sz="1600"/>
              <a:t>Scrum Board:</a:t>
            </a:r>
            <a:endParaRPr sz="1600"/>
          </a:p>
          <a:p>
            <a:pPr indent="-330200" lvl="2" marL="1828800" rtl="0" algn="l">
              <a:spcBef>
                <a:spcPts val="0"/>
              </a:spcBef>
              <a:spcAft>
                <a:spcPts val="0"/>
              </a:spcAft>
              <a:buSzPts val="1600"/>
              <a:buChar char="■"/>
            </a:pPr>
            <a:r>
              <a:rPr lang="en" sz="1600" u="sng">
                <a:solidFill>
                  <a:schemeClr val="hlink"/>
                </a:solidFill>
                <a:hlinkClick r:id="rId5"/>
              </a:rPr>
              <a:t>https://github.com/connordibble/Tool-Co-op/blob/master/Docs/Scrum%20Board.txt</a:t>
            </a:r>
            <a:endParaRPr sz="1600"/>
          </a:p>
          <a:p>
            <a:pPr indent="-330200" lvl="3" marL="2286000" rtl="0" algn="l">
              <a:spcBef>
                <a:spcPts val="0"/>
              </a:spcBef>
              <a:spcAft>
                <a:spcPts val="0"/>
              </a:spcAft>
              <a:buSzPts val="1600"/>
              <a:buChar char="●"/>
            </a:pPr>
            <a:r>
              <a:rPr lang="en" sz="1600"/>
              <a:t>March 14, 2020</a:t>
            </a:r>
            <a:endParaRPr sz="1600"/>
          </a:p>
          <a:p>
            <a:pPr indent="-330200" lvl="3" marL="2286000" rtl="0" algn="l">
              <a:spcBef>
                <a:spcPts val="0"/>
              </a:spcBef>
              <a:spcAft>
                <a:spcPts val="0"/>
              </a:spcAft>
              <a:buSzPts val="1600"/>
              <a:buChar char="●"/>
            </a:pPr>
            <a:r>
              <a:rPr lang="en" sz="1600"/>
              <a:t>March 19, 2020</a:t>
            </a:r>
            <a:endParaRPr sz="1600"/>
          </a:p>
          <a:p>
            <a:pPr indent="-330200" lvl="1" marL="1371600" rtl="0" algn="l">
              <a:spcBef>
                <a:spcPts val="0"/>
              </a:spcBef>
              <a:spcAft>
                <a:spcPts val="0"/>
              </a:spcAft>
              <a:buSzPts val="1600"/>
              <a:buChar char="○"/>
            </a:pPr>
            <a:r>
              <a:rPr lang="en" sz="1600"/>
              <a:t>Github Issues:</a:t>
            </a:r>
            <a:endParaRPr sz="1600"/>
          </a:p>
          <a:p>
            <a:pPr indent="-330200" lvl="2" marL="1828800" rtl="0" algn="l">
              <a:spcBef>
                <a:spcPts val="0"/>
              </a:spcBef>
              <a:spcAft>
                <a:spcPts val="0"/>
              </a:spcAft>
              <a:buSzPts val="1600"/>
              <a:buChar char="■"/>
            </a:pPr>
            <a:r>
              <a:rPr lang="en" sz="1600" u="sng">
                <a:solidFill>
                  <a:schemeClr val="hlink"/>
                </a:solidFill>
                <a:hlinkClick r:id="rId6"/>
              </a:rPr>
              <a:t>https://github.com/connordibble/Tool-Co-op/issues/22</a:t>
            </a:r>
            <a:endParaRPr sz="1600"/>
          </a:p>
          <a:p>
            <a:pPr indent="-330200" lvl="2" marL="1828800" rtl="0" algn="l">
              <a:spcBef>
                <a:spcPts val="0"/>
              </a:spcBef>
              <a:spcAft>
                <a:spcPts val="0"/>
              </a:spcAft>
              <a:buSzPts val="1600"/>
              <a:buChar char="■"/>
            </a:pPr>
            <a:r>
              <a:rPr lang="en" sz="1600" u="sng">
                <a:solidFill>
                  <a:schemeClr val="hlink"/>
                </a:solidFill>
                <a:hlinkClick r:id="rId7"/>
              </a:rPr>
              <a:t>https://github.com/connordibble/Tool-Co-op/issues/24</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5"/>
          <p:cNvSpPr txBox="1"/>
          <p:nvPr>
            <p:ph type="ctrTitle"/>
          </p:nvPr>
        </p:nvSpPr>
        <p:spPr>
          <a:xfrm>
            <a:off x="4167800" y="277400"/>
            <a:ext cx="4820400" cy="102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Requirement 2</a:t>
            </a:r>
            <a:endParaRPr/>
          </a:p>
        </p:txBody>
      </p:sp>
      <p:pic>
        <p:nvPicPr>
          <p:cNvPr id="132" name="Google Shape;132;p25"/>
          <p:cNvPicPr preferRelativeResize="0"/>
          <p:nvPr/>
        </p:nvPicPr>
        <p:blipFill>
          <a:blip r:embed="rId3">
            <a:alphaModFix/>
          </a:blip>
          <a:stretch>
            <a:fillRect/>
          </a:stretch>
        </p:blipFill>
        <p:spPr>
          <a:xfrm>
            <a:off x="4671625" y="2126208"/>
            <a:ext cx="1793625" cy="2776126"/>
          </a:xfrm>
          <a:prstGeom prst="rect">
            <a:avLst/>
          </a:prstGeom>
          <a:noFill/>
          <a:ln>
            <a:noFill/>
          </a:ln>
        </p:spPr>
      </p:pic>
      <p:pic>
        <p:nvPicPr>
          <p:cNvPr id="133" name="Google Shape;133;p25"/>
          <p:cNvPicPr preferRelativeResize="0"/>
          <p:nvPr/>
        </p:nvPicPr>
        <p:blipFill>
          <a:blip r:embed="rId4">
            <a:alphaModFix/>
          </a:blip>
          <a:stretch>
            <a:fillRect/>
          </a:stretch>
        </p:blipFill>
        <p:spPr>
          <a:xfrm>
            <a:off x="310500" y="3053975"/>
            <a:ext cx="4437500" cy="1848349"/>
          </a:xfrm>
          <a:prstGeom prst="rect">
            <a:avLst/>
          </a:prstGeom>
          <a:noFill/>
          <a:ln>
            <a:noFill/>
          </a:ln>
        </p:spPr>
      </p:pic>
      <p:pic>
        <p:nvPicPr>
          <p:cNvPr id="134" name="Google Shape;134;p25"/>
          <p:cNvPicPr preferRelativeResize="0"/>
          <p:nvPr/>
        </p:nvPicPr>
        <p:blipFill>
          <a:blip r:embed="rId5">
            <a:alphaModFix/>
          </a:blip>
          <a:stretch>
            <a:fillRect/>
          </a:stretch>
        </p:blipFill>
        <p:spPr>
          <a:xfrm>
            <a:off x="310500" y="102325"/>
            <a:ext cx="3456672" cy="2860300"/>
          </a:xfrm>
          <a:prstGeom prst="rect">
            <a:avLst/>
          </a:prstGeom>
          <a:noFill/>
          <a:ln>
            <a:noFill/>
          </a:ln>
        </p:spPr>
      </p:pic>
      <p:sp>
        <p:nvSpPr>
          <p:cNvPr id="135" name="Google Shape;135;p25"/>
          <p:cNvSpPr txBox="1"/>
          <p:nvPr/>
        </p:nvSpPr>
        <p:spPr>
          <a:xfrm>
            <a:off x="6457100" y="1922175"/>
            <a:ext cx="2531100" cy="2980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Itemized work:</a:t>
            </a:r>
            <a:endParaRPr/>
          </a:p>
          <a:p>
            <a:pPr indent="-317500" lvl="1" marL="914400" rtl="0" algn="l">
              <a:spcBef>
                <a:spcPts val="0"/>
              </a:spcBef>
              <a:spcAft>
                <a:spcPts val="0"/>
              </a:spcAft>
              <a:buSzPts val="1400"/>
              <a:buChar char="○"/>
            </a:pPr>
            <a:r>
              <a:rPr lang="en"/>
              <a:t>Connor</a:t>
            </a:r>
            <a:endParaRPr/>
          </a:p>
          <a:p>
            <a:pPr indent="-317500" lvl="2" marL="1371600" rtl="0" algn="l">
              <a:spcBef>
                <a:spcPts val="0"/>
              </a:spcBef>
              <a:spcAft>
                <a:spcPts val="0"/>
              </a:spcAft>
              <a:buSzPts val="1400"/>
              <a:buChar char="■"/>
            </a:pPr>
            <a:r>
              <a:rPr lang="en"/>
              <a:t>Model</a:t>
            </a:r>
            <a:endParaRPr/>
          </a:p>
          <a:p>
            <a:pPr indent="-317500" lvl="2" marL="1371600" rtl="0" algn="l">
              <a:spcBef>
                <a:spcPts val="0"/>
              </a:spcBef>
              <a:spcAft>
                <a:spcPts val="0"/>
              </a:spcAft>
              <a:buSzPts val="1400"/>
              <a:buChar char="■"/>
            </a:pPr>
            <a:r>
              <a:rPr lang="en"/>
              <a:t>Database</a:t>
            </a:r>
            <a:endParaRPr/>
          </a:p>
          <a:p>
            <a:pPr indent="-317500" lvl="1" marL="914400" rtl="0" algn="l">
              <a:spcBef>
                <a:spcPts val="0"/>
              </a:spcBef>
              <a:spcAft>
                <a:spcPts val="0"/>
              </a:spcAft>
              <a:buSzPts val="1400"/>
              <a:buChar char="○"/>
            </a:pPr>
            <a:r>
              <a:rPr lang="en"/>
              <a:t>Tyler</a:t>
            </a:r>
            <a:endParaRPr/>
          </a:p>
          <a:p>
            <a:pPr indent="-317500" lvl="2" marL="1371600" rtl="0" algn="l">
              <a:spcBef>
                <a:spcPts val="0"/>
              </a:spcBef>
              <a:spcAft>
                <a:spcPts val="0"/>
              </a:spcAft>
              <a:buSzPts val="1400"/>
              <a:buChar char="■"/>
            </a:pPr>
            <a:r>
              <a:rPr lang="en"/>
              <a:t>Pages</a:t>
            </a:r>
            <a:endParaRPr/>
          </a:p>
          <a:p>
            <a:pPr indent="-317500" lvl="2" marL="1371600" rtl="0" algn="l">
              <a:spcBef>
                <a:spcPts val="0"/>
              </a:spcBef>
              <a:spcAft>
                <a:spcPts val="0"/>
              </a:spcAft>
              <a:buSzPts val="1400"/>
              <a:buChar char="■"/>
            </a:pPr>
            <a:r>
              <a:rPr lang="en"/>
              <a:t>Button</a:t>
            </a:r>
            <a:endParaRPr/>
          </a:p>
          <a:p>
            <a:pPr indent="-317500" lvl="1" marL="914400" rtl="0" algn="l">
              <a:spcBef>
                <a:spcPts val="0"/>
              </a:spcBef>
              <a:spcAft>
                <a:spcPts val="0"/>
              </a:spcAft>
              <a:buSzPts val="1400"/>
              <a:buChar char="○"/>
            </a:pPr>
            <a:r>
              <a:rPr lang="en"/>
              <a:t>Mark</a:t>
            </a:r>
            <a:endParaRPr/>
          </a:p>
          <a:p>
            <a:pPr indent="-317500" lvl="2" marL="1371600" rtl="0" algn="l">
              <a:spcBef>
                <a:spcPts val="0"/>
              </a:spcBef>
              <a:spcAft>
                <a:spcPts val="0"/>
              </a:spcAft>
              <a:buSzPts val="1400"/>
              <a:buChar char="■"/>
            </a:pPr>
            <a:r>
              <a:rPr lang="en"/>
              <a:t>Testing</a:t>
            </a:r>
            <a:endParaRPr/>
          </a:p>
          <a:p>
            <a:pPr indent="-317500" lvl="1" marL="914400" rtl="0" algn="l">
              <a:spcBef>
                <a:spcPts val="0"/>
              </a:spcBef>
              <a:spcAft>
                <a:spcPts val="0"/>
              </a:spcAft>
              <a:buSzPts val="1400"/>
              <a:buChar char="○"/>
            </a:pPr>
            <a:r>
              <a:rPr lang="en"/>
              <a:t>Karsten</a:t>
            </a:r>
            <a:endParaRPr/>
          </a:p>
          <a:p>
            <a:pPr indent="-317500" lvl="2" marL="1371600" rtl="0" algn="l">
              <a:spcBef>
                <a:spcPts val="0"/>
              </a:spcBef>
              <a:spcAft>
                <a:spcPts val="0"/>
              </a:spcAft>
              <a:buSzPts val="1400"/>
              <a:buChar char="■"/>
            </a:pPr>
            <a:r>
              <a:rPr lang="en"/>
              <a:t>Styling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225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Styling the Application</a:t>
            </a:r>
            <a:endParaRPr>
              <a:latin typeface="Roboto"/>
              <a:ea typeface="Roboto"/>
              <a:cs typeface="Roboto"/>
              <a:sym typeface="Roboto"/>
            </a:endParaRPr>
          </a:p>
        </p:txBody>
      </p:sp>
      <p:sp>
        <p:nvSpPr>
          <p:cNvPr id="141" name="Google Shape;141;p26"/>
          <p:cNvSpPr txBox="1"/>
          <p:nvPr>
            <p:ph idx="1" type="body"/>
          </p:nvPr>
        </p:nvSpPr>
        <p:spPr>
          <a:xfrm>
            <a:off x="311700" y="79820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a:t>
            </a:r>
            <a:r>
              <a:rPr b="1" lang="en" sz="1400"/>
              <a:t>Style the website in a way that is </a:t>
            </a:r>
            <a:r>
              <a:rPr b="1" lang="en" sz="1400"/>
              <a:t>straightforward and easy to</a:t>
            </a:r>
            <a:r>
              <a:rPr b="1" lang="en" sz="1400"/>
              <a:t> use.”</a:t>
            </a:r>
            <a:endParaRPr b="1" sz="1400"/>
          </a:p>
          <a:p>
            <a:pPr indent="-304800" lvl="1" marL="914400" rtl="0" algn="l">
              <a:spcBef>
                <a:spcPts val="0"/>
              </a:spcBef>
              <a:spcAft>
                <a:spcPts val="0"/>
              </a:spcAft>
              <a:buSzPts val="1200"/>
              <a:buChar char="○"/>
            </a:pPr>
            <a:r>
              <a:rPr lang="en" sz="1200"/>
              <a:t>This requirement began as a ‘should’ in the MOSCOW approach, but as the application shifted to be more front-end, it quickly became a ‘must’.</a:t>
            </a:r>
            <a:endParaRPr sz="1200"/>
          </a:p>
          <a:p>
            <a:pPr indent="-304800" lvl="1" marL="914400" rtl="0" algn="l">
              <a:spcBef>
                <a:spcPts val="0"/>
              </a:spcBef>
              <a:spcAft>
                <a:spcPts val="0"/>
              </a:spcAft>
              <a:buSzPts val="1200"/>
              <a:buChar char="○"/>
            </a:pPr>
            <a:r>
              <a:rPr lang="en" sz="1200"/>
              <a:t>This is a non-functional requirement.</a:t>
            </a:r>
            <a:endParaRPr sz="1200"/>
          </a:p>
          <a:p>
            <a:pPr indent="-304800" lvl="1" marL="914400" rtl="0" algn="l">
              <a:spcBef>
                <a:spcPts val="0"/>
              </a:spcBef>
              <a:spcAft>
                <a:spcPts val="0"/>
              </a:spcAft>
              <a:buSzPts val="1200"/>
              <a:buChar char="○"/>
            </a:pPr>
            <a:r>
              <a:rPr lang="en" sz="1200"/>
              <a:t>We categorized this requirement under ‘usability’ in the FURPS approach.</a:t>
            </a:r>
            <a:endParaRPr sz="1200"/>
          </a:p>
          <a:p>
            <a:pPr indent="-317500" lvl="0" marL="457200" rtl="0" algn="l">
              <a:spcBef>
                <a:spcPts val="0"/>
              </a:spcBef>
              <a:spcAft>
                <a:spcPts val="0"/>
              </a:spcAft>
              <a:buSzPts val="1400"/>
              <a:buChar char="●"/>
            </a:pPr>
            <a:r>
              <a:rPr lang="en" sz="1400"/>
              <a:t>Documentation</a:t>
            </a:r>
            <a:endParaRPr sz="1400"/>
          </a:p>
          <a:p>
            <a:pPr indent="-304800" lvl="1" marL="914400" rtl="0" algn="l">
              <a:spcBef>
                <a:spcPts val="0"/>
              </a:spcBef>
              <a:spcAft>
                <a:spcPts val="0"/>
              </a:spcAft>
              <a:buSzPts val="1200"/>
              <a:buChar char="○"/>
            </a:pPr>
            <a:r>
              <a:rPr lang="en" sz="1200"/>
              <a:t>This requirement can be tracked in our </a:t>
            </a:r>
            <a:r>
              <a:rPr lang="en" sz="1200" u="sng">
                <a:solidFill>
                  <a:schemeClr val="hlink"/>
                </a:solidFill>
                <a:hlinkClick r:id="rId3"/>
              </a:rPr>
              <a:t>Requirements Definition</a:t>
            </a:r>
            <a:r>
              <a:rPr lang="en" sz="1200"/>
              <a:t>, our </a:t>
            </a:r>
            <a:r>
              <a:rPr lang="en" sz="1200" u="sng">
                <a:solidFill>
                  <a:schemeClr val="hlink"/>
                </a:solidFill>
                <a:hlinkClick r:id="rId4"/>
              </a:rPr>
              <a:t>Sprint Planning notes</a:t>
            </a:r>
            <a:r>
              <a:rPr lang="en" sz="1200"/>
              <a:t>, the </a:t>
            </a:r>
            <a:r>
              <a:rPr lang="en" sz="1200" u="sng">
                <a:solidFill>
                  <a:schemeClr val="hlink"/>
                </a:solidFill>
                <a:hlinkClick r:id="rId5"/>
              </a:rPr>
              <a:t>Scrum Board</a:t>
            </a:r>
            <a:r>
              <a:rPr lang="en" sz="1200"/>
              <a:t> (see Milestone 3 all sprints), and in our </a:t>
            </a:r>
            <a:r>
              <a:rPr lang="en" sz="1200" u="sng">
                <a:solidFill>
                  <a:schemeClr val="hlink"/>
                </a:solidFill>
                <a:hlinkClick r:id="rId6"/>
              </a:rPr>
              <a:t>Github Backlog</a:t>
            </a:r>
            <a:r>
              <a:rPr lang="en" sz="1200"/>
              <a:t> (issues </a:t>
            </a:r>
            <a:r>
              <a:rPr lang="en" sz="1200" u="sng">
                <a:solidFill>
                  <a:schemeClr val="hlink"/>
                </a:solidFill>
                <a:hlinkClick r:id="rId7"/>
              </a:rPr>
              <a:t>21</a:t>
            </a:r>
            <a:r>
              <a:rPr lang="en" sz="1200"/>
              <a:t> and </a:t>
            </a:r>
            <a:r>
              <a:rPr lang="en" sz="1200" u="sng">
                <a:solidFill>
                  <a:schemeClr val="hlink"/>
                </a:solidFill>
                <a:hlinkClick r:id="rId8"/>
              </a:rPr>
              <a:t>78</a:t>
            </a:r>
            <a:r>
              <a:rPr lang="en" sz="1200"/>
              <a:t>).</a:t>
            </a:r>
            <a:endParaRPr sz="1200"/>
          </a:p>
        </p:txBody>
      </p:sp>
      <p:pic>
        <p:nvPicPr>
          <p:cNvPr id="142" name="Google Shape;142;p26"/>
          <p:cNvPicPr preferRelativeResize="0"/>
          <p:nvPr/>
        </p:nvPicPr>
        <p:blipFill rotWithShape="1">
          <a:blip r:embed="rId9">
            <a:alphaModFix/>
          </a:blip>
          <a:srcRect b="30523" l="0" r="3540" t="8649"/>
          <a:stretch/>
        </p:blipFill>
        <p:spPr>
          <a:xfrm>
            <a:off x="472950" y="2849725"/>
            <a:ext cx="2259625" cy="1876099"/>
          </a:xfrm>
          <a:prstGeom prst="rect">
            <a:avLst/>
          </a:prstGeom>
          <a:noFill/>
          <a:ln>
            <a:noFill/>
          </a:ln>
        </p:spPr>
      </p:pic>
      <p:sp>
        <p:nvSpPr>
          <p:cNvPr id="143" name="Google Shape;143;p26"/>
          <p:cNvSpPr txBox="1"/>
          <p:nvPr/>
        </p:nvSpPr>
        <p:spPr>
          <a:xfrm>
            <a:off x="852913" y="4637050"/>
            <a:ext cx="1499700" cy="24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Low-fi Prototype</a:t>
            </a:r>
            <a:endParaRPr sz="1000"/>
          </a:p>
        </p:txBody>
      </p:sp>
      <p:pic>
        <p:nvPicPr>
          <p:cNvPr id="144" name="Google Shape;144;p26"/>
          <p:cNvPicPr preferRelativeResize="0"/>
          <p:nvPr/>
        </p:nvPicPr>
        <p:blipFill rotWithShape="1">
          <a:blip r:embed="rId10">
            <a:alphaModFix/>
          </a:blip>
          <a:srcRect b="0" l="0" r="0" t="5758"/>
          <a:stretch/>
        </p:blipFill>
        <p:spPr>
          <a:xfrm>
            <a:off x="3442200" y="2849725"/>
            <a:ext cx="2259599" cy="1902275"/>
          </a:xfrm>
          <a:prstGeom prst="rect">
            <a:avLst/>
          </a:prstGeom>
          <a:noFill/>
          <a:ln>
            <a:noFill/>
          </a:ln>
        </p:spPr>
      </p:pic>
      <p:sp>
        <p:nvSpPr>
          <p:cNvPr id="145" name="Google Shape;145;p26"/>
          <p:cNvSpPr txBox="1"/>
          <p:nvPr/>
        </p:nvSpPr>
        <p:spPr>
          <a:xfrm>
            <a:off x="3822138" y="4691325"/>
            <a:ext cx="1499700" cy="24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High</a:t>
            </a:r>
            <a:r>
              <a:rPr lang="en" sz="1000"/>
              <a:t>-fi Prototype</a:t>
            </a:r>
            <a:endParaRPr sz="1000"/>
          </a:p>
        </p:txBody>
      </p:sp>
      <p:cxnSp>
        <p:nvCxnSpPr>
          <p:cNvPr id="146" name="Google Shape;146;p26"/>
          <p:cNvCxnSpPr/>
          <p:nvPr/>
        </p:nvCxnSpPr>
        <p:spPr>
          <a:xfrm>
            <a:off x="2900488" y="3788725"/>
            <a:ext cx="373800" cy="0"/>
          </a:xfrm>
          <a:prstGeom prst="straightConnector1">
            <a:avLst/>
          </a:prstGeom>
          <a:noFill/>
          <a:ln cap="flat" cmpd="sng" w="9525">
            <a:solidFill>
              <a:schemeClr val="dk2"/>
            </a:solidFill>
            <a:prstDash val="solid"/>
            <a:round/>
            <a:headEnd len="med" w="med" type="none"/>
            <a:tailEnd len="med" w="med" type="triangle"/>
          </a:ln>
        </p:spPr>
      </p:cxnSp>
      <p:cxnSp>
        <p:nvCxnSpPr>
          <p:cNvPr id="147" name="Google Shape;147;p26"/>
          <p:cNvCxnSpPr/>
          <p:nvPr/>
        </p:nvCxnSpPr>
        <p:spPr>
          <a:xfrm>
            <a:off x="5869688" y="3788725"/>
            <a:ext cx="373800" cy="0"/>
          </a:xfrm>
          <a:prstGeom prst="straightConnector1">
            <a:avLst/>
          </a:prstGeom>
          <a:noFill/>
          <a:ln cap="flat" cmpd="sng" w="9525">
            <a:solidFill>
              <a:schemeClr val="dk2"/>
            </a:solidFill>
            <a:prstDash val="solid"/>
            <a:round/>
            <a:headEnd len="med" w="med" type="none"/>
            <a:tailEnd len="med" w="med" type="triangle"/>
          </a:ln>
        </p:spPr>
      </p:cxnSp>
      <p:pic>
        <p:nvPicPr>
          <p:cNvPr id="148" name="Google Shape;148;p26"/>
          <p:cNvPicPr preferRelativeResize="0"/>
          <p:nvPr/>
        </p:nvPicPr>
        <p:blipFill rotWithShape="1">
          <a:blip r:embed="rId11">
            <a:alphaModFix/>
          </a:blip>
          <a:srcRect b="0" l="0" r="0" t="5970"/>
          <a:stretch/>
        </p:blipFill>
        <p:spPr>
          <a:xfrm>
            <a:off x="6411400" y="2847350"/>
            <a:ext cx="2259599" cy="1902275"/>
          </a:xfrm>
          <a:prstGeom prst="rect">
            <a:avLst/>
          </a:prstGeom>
          <a:noFill/>
          <a:ln>
            <a:noFill/>
          </a:ln>
        </p:spPr>
      </p:pic>
      <p:sp>
        <p:nvSpPr>
          <p:cNvPr id="149" name="Google Shape;149;p26"/>
          <p:cNvSpPr txBox="1"/>
          <p:nvPr/>
        </p:nvSpPr>
        <p:spPr>
          <a:xfrm>
            <a:off x="6791363" y="4691325"/>
            <a:ext cx="1499700" cy="24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Final Product</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7"/>
          <p:cNvSpPr txBox="1"/>
          <p:nvPr>
            <p:ph idx="1" type="body"/>
          </p:nvPr>
        </p:nvSpPr>
        <p:spPr>
          <a:xfrm>
            <a:off x="311700" y="79820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Design</a:t>
            </a:r>
            <a:endParaRPr sz="1400"/>
          </a:p>
          <a:p>
            <a:pPr indent="-304800" lvl="1" marL="914400" rtl="0" algn="l">
              <a:spcBef>
                <a:spcPts val="0"/>
              </a:spcBef>
              <a:spcAft>
                <a:spcPts val="0"/>
              </a:spcAft>
              <a:buSzPts val="1200"/>
              <a:buChar char="○"/>
            </a:pPr>
            <a:r>
              <a:rPr lang="en" sz="1200"/>
              <a:t>When the project began the concept we were given by Joe revolved around a very simple tool ordering database. Joe needed to </a:t>
            </a:r>
            <a:r>
              <a:rPr lang="en" sz="1200"/>
              <a:t>digitize</a:t>
            </a:r>
            <a:r>
              <a:rPr lang="en" sz="1200"/>
              <a:t> his customer logs and track the status of tools he was renting in a more efficient way. Our design changes over the course of the milestones reflect the expanding requirements Joe gave us, as well as us reaching our initial goals and stretching the project further.</a:t>
            </a:r>
            <a:endParaRPr sz="1200"/>
          </a:p>
          <a:p>
            <a:pPr indent="-304800" lvl="1" marL="914400" rtl="0" algn="l">
              <a:spcBef>
                <a:spcPts val="0"/>
              </a:spcBef>
              <a:spcAft>
                <a:spcPts val="0"/>
              </a:spcAft>
              <a:buSzPts val="1200"/>
              <a:buChar char="○"/>
            </a:pPr>
            <a:r>
              <a:rPr lang="en" sz="1200"/>
              <a:t>We initially kept styling minimal - as a ‘should’ MOSCOW requirement - because a customer transaction database needed relatively little in terms of style so long as it was simple and organized. As the goal of the project shifted more to the front-end</a:t>
            </a:r>
            <a:r>
              <a:rPr baseline="30000" lang="en" sz="1000"/>
              <a:t>[1]</a:t>
            </a:r>
            <a:r>
              <a:rPr lang="en" sz="1200"/>
              <a:t>, we needed to </a:t>
            </a:r>
            <a:r>
              <a:rPr lang="en" sz="1200"/>
              <a:t>accommodate</a:t>
            </a:r>
            <a:r>
              <a:rPr lang="en" sz="1200"/>
              <a:t> the application to meet both customer use and employee use.</a:t>
            </a:r>
            <a:endParaRPr sz="1200"/>
          </a:p>
          <a:p>
            <a:pPr indent="-317500" lvl="0" marL="457200" rtl="0" algn="l">
              <a:spcBef>
                <a:spcPts val="0"/>
              </a:spcBef>
              <a:spcAft>
                <a:spcPts val="0"/>
              </a:spcAft>
              <a:buSzPts val="1400"/>
              <a:buChar char="●"/>
            </a:pPr>
            <a:r>
              <a:rPr lang="en" sz="1400"/>
              <a:t>Design Choices</a:t>
            </a:r>
            <a:endParaRPr sz="1400"/>
          </a:p>
          <a:p>
            <a:pPr indent="-304800" lvl="1" marL="914400" rtl="0" algn="l">
              <a:spcBef>
                <a:spcPts val="0"/>
              </a:spcBef>
              <a:spcAft>
                <a:spcPts val="0"/>
              </a:spcAft>
              <a:buSzPts val="1200"/>
              <a:buChar char="○"/>
            </a:pPr>
            <a:r>
              <a:rPr lang="en" sz="1200"/>
              <a:t>Utilize Django models and views to </a:t>
            </a:r>
            <a:r>
              <a:rPr lang="en" sz="1200"/>
              <a:t>simplify</a:t>
            </a:r>
            <a:r>
              <a:rPr lang="en" sz="1200"/>
              <a:t> all tool-related tasks.</a:t>
            </a:r>
            <a:endParaRPr sz="1200"/>
          </a:p>
          <a:p>
            <a:pPr indent="-304800" lvl="2" marL="1371600" rtl="0" algn="l">
              <a:spcBef>
                <a:spcPts val="0"/>
              </a:spcBef>
              <a:spcAft>
                <a:spcPts val="0"/>
              </a:spcAft>
              <a:buSzPts val="1200"/>
              <a:buChar char="■"/>
            </a:pPr>
            <a:r>
              <a:rPr lang="en" sz="1200"/>
              <a:t>Data can be </a:t>
            </a:r>
            <a:r>
              <a:rPr lang="en" sz="1200"/>
              <a:t>entered</a:t>
            </a:r>
            <a:r>
              <a:rPr lang="en" sz="1200"/>
              <a:t> using simple forms and submitted with the click of a button.</a:t>
            </a:r>
            <a:endParaRPr sz="1200"/>
          </a:p>
          <a:p>
            <a:pPr indent="-304800" lvl="1" marL="914400" rtl="0" algn="l">
              <a:spcBef>
                <a:spcPts val="0"/>
              </a:spcBef>
              <a:spcAft>
                <a:spcPts val="0"/>
              </a:spcAft>
              <a:buSzPts val="1200"/>
              <a:buChar char="○"/>
            </a:pPr>
            <a:r>
              <a:rPr lang="en" sz="1200"/>
              <a:t>Organize content in a clear and concise way.</a:t>
            </a:r>
            <a:r>
              <a:rPr baseline="30000" lang="en" sz="1000"/>
              <a:t>[2]</a:t>
            </a:r>
            <a:endParaRPr sz="1200"/>
          </a:p>
          <a:p>
            <a:pPr indent="-304800" lvl="1" marL="914400" rtl="0" algn="l">
              <a:spcBef>
                <a:spcPts val="0"/>
              </a:spcBef>
              <a:spcAft>
                <a:spcPts val="0"/>
              </a:spcAft>
              <a:buSzPts val="1200"/>
              <a:buChar char="○"/>
            </a:pPr>
            <a:r>
              <a:rPr lang="en" sz="1200"/>
              <a:t>Separate employee and standard user </a:t>
            </a:r>
            <a:r>
              <a:rPr lang="en" sz="1200"/>
              <a:t>utilities</a:t>
            </a:r>
            <a:r>
              <a:rPr lang="en" sz="1200"/>
              <a:t>.</a:t>
            </a:r>
            <a:endParaRPr sz="1200"/>
          </a:p>
          <a:p>
            <a:pPr indent="-304800" lvl="2" marL="1371600" rtl="0" algn="l">
              <a:spcBef>
                <a:spcPts val="0"/>
              </a:spcBef>
              <a:spcAft>
                <a:spcPts val="0"/>
              </a:spcAft>
              <a:buSzPts val="1200"/>
              <a:buChar char="■"/>
            </a:pPr>
            <a:r>
              <a:rPr lang="en" sz="1200"/>
              <a:t>Have separate pages and content display if an employee is logged in, and hide such content if a user is not logged in.</a:t>
            </a:r>
            <a:endParaRPr sz="1200"/>
          </a:p>
          <a:p>
            <a:pPr indent="-304800" lvl="1" marL="914400" rtl="0" algn="l">
              <a:spcBef>
                <a:spcPts val="0"/>
              </a:spcBef>
              <a:spcAft>
                <a:spcPts val="0"/>
              </a:spcAft>
              <a:buSzPts val="1200"/>
              <a:buChar char="○"/>
            </a:pPr>
            <a:r>
              <a:rPr lang="en" sz="1200"/>
              <a:t>Make the site consistent and aesthetically pleasing.</a:t>
            </a:r>
            <a:endParaRPr sz="1200"/>
          </a:p>
          <a:p>
            <a:pPr indent="-304800" lvl="2" marL="1371600" rtl="0" algn="l">
              <a:spcBef>
                <a:spcPts val="0"/>
              </a:spcBef>
              <a:spcAft>
                <a:spcPts val="0"/>
              </a:spcAft>
              <a:buSzPts val="1200"/>
              <a:buChar char="■"/>
            </a:pPr>
            <a:r>
              <a:rPr lang="en" sz="1200"/>
              <a:t>Create headers and footers, keep all content in a container that is consistent throughout any page on the site.</a:t>
            </a:r>
            <a:endParaRPr sz="1200"/>
          </a:p>
        </p:txBody>
      </p:sp>
      <p:sp>
        <p:nvSpPr>
          <p:cNvPr id="155" name="Google Shape;155;p27"/>
          <p:cNvSpPr txBox="1"/>
          <p:nvPr>
            <p:ph type="title"/>
          </p:nvPr>
        </p:nvSpPr>
        <p:spPr>
          <a:xfrm>
            <a:off x="311700" y="225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Styling the Application</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8"/>
          <p:cNvSpPr txBox="1"/>
          <p:nvPr>
            <p:ph idx="1" type="body"/>
          </p:nvPr>
        </p:nvSpPr>
        <p:spPr>
          <a:xfrm>
            <a:off x="311700" y="79820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Scrum Tasks</a:t>
            </a:r>
            <a:endParaRPr sz="1200"/>
          </a:p>
          <a:p>
            <a:pPr indent="-304800" lvl="1" marL="914400" rtl="0" algn="l">
              <a:spcBef>
                <a:spcPts val="0"/>
              </a:spcBef>
              <a:spcAft>
                <a:spcPts val="0"/>
              </a:spcAft>
              <a:buSzPts val="1200"/>
              <a:buChar char="○"/>
            </a:pPr>
            <a:r>
              <a:rPr lang="en" sz="1200"/>
              <a:t>Pen and paper prototype - </a:t>
            </a:r>
            <a:r>
              <a:rPr i="1" lang="en" sz="1200"/>
              <a:t>Feb 18, 2020</a:t>
            </a:r>
            <a:r>
              <a:rPr lang="en" sz="1200"/>
              <a:t> (Mark)</a:t>
            </a:r>
            <a:endParaRPr sz="1200"/>
          </a:p>
          <a:p>
            <a:pPr indent="-304800" lvl="1" marL="914400" rtl="0" algn="l">
              <a:spcBef>
                <a:spcPts val="0"/>
              </a:spcBef>
              <a:spcAft>
                <a:spcPts val="0"/>
              </a:spcAft>
              <a:buSzPts val="1200"/>
              <a:buChar char="○"/>
            </a:pPr>
            <a:r>
              <a:rPr lang="en" sz="1200"/>
              <a:t>Added functionality to pages to display a message if database isn't present - </a:t>
            </a:r>
            <a:r>
              <a:rPr i="1" lang="en" sz="1200"/>
              <a:t>Feb 20, 2020</a:t>
            </a:r>
            <a:r>
              <a:rPr lang="en" sz="1200"/>
              <a:t> (Connor)</a:t>
            </a:r>
            <a:endParaRPr sz="1200"/>
          </a:p>
          <a:p>
            <a:pPr indent="-304800" lvl="1" marL="914400" rtl="0" algn="l">
              <a:spcBef>
                <a:spcPts val="0"/>
              </a:spcBef>
              <a:spcAft>
                <a:spcPts val="0"/>
              </a:spcAft>
              <a:buSzPts val="1200"/>
              <a:buChar char="○"/>
            </a:pPr>
            <a:r>
              <a:rPr lang="en" sz="1200"/>
              <a:t>Add Navbar/Footer - </a:t>
            </a:r>
            <a:r>
              <a:rPr i="1" lang="en" sz="1200"/>
              <a:t>March 10, 2020</a:t>
            </a:r>
            <a:r>
              <a:rPr lang="en" sz="1200"/>
              <a:t> (Tyler)</a:t>
            </a:r>
            <a:endParaRPr sz="1200"/>
          </a:p>
          <a:p>
            <a:pPr indent="-304800" lvl="1" marL="914400" rtl="0" algn="l">
              <a:spcBef>
                <a:spcPts val="0"/>
              </a:spcBef>
              <a:spcAft>
                <a:spcPts val="0"/>
              </a:spcAft>
              <a:buSzPts val="1200"/>
              <a:buChar char="○"/>
            </a:pPr>
            <a:r>
              <a:rPr lang="en" sz="1200"/>
              <a:t>Changed global navbar styling - </a:t>
            </a:r>
            <a:r>
              <a:rPr i="1" lang="en" sz="1200"/>
              <a:t>Mar 12, 2020</a:t>
            </a:r>
            <a:r>
              <a:rPr lang="en" sz="1200"/>
              <a:t> (Karsten)</a:t>
            </a:r>
            <a:endParaRPr sz="1200"/>
          </a:p>
          <a:p>
            <a:pPr indent="-304800" lvl="1" marL="914400" rtl="0" algn="l">
              <a:spcBef>
                <a:spcPts val="0"/>
              </a:spcBef>
              <a:spcAft>
                <a:spcPts val="0"/>
              </a:spcAft>
              <a:buSzPts val="1200"/>
              <a:buChar char="○"/>
            </a:pPr>
            <a:r>
              <a:rPr lang="en" sz="1200"/>
              <a:t>Added styling to tool displays - </a:t>
            </a:r>
            <a:r>
              <a:rPr i="1" lang="en" sz="1200"/>
              <a:t>Mar 13, 2020</a:t>
            </a:r>
            <a:r>
              <a:rPr lang="en" sz="1200"/>
              <a:t> </a:t>
            </a:r>
            <a:r>
              <a:rPr lang="en" sz="1200"/>
              <a:t>(Karsten)</a:t>
            </a:r>
            <a:endParaRPr sz="1200"/>
          </a:p>
          <a:p>
            <a:pPr indent="-304800" lvl="1" marL="914400" rtl="0" algn="l">
              <a:spcBef>
                <a:spcPts val="0"/>
              </a:spcBef>
              <a:spcAft>
                <a:spcPts val="0"/>
              </a:spcAft>
              <a:buSzPts val="1200"/>
              <a:buChar char="○"/>
            </a:pPr>
            <a:r>
              <a:rPr lang="en" sz="1200"/>
              <a:t>Minor styling adjustments - </a:t>
            </a:r>
            <a:r>
              <a:rPr i="1" lang="en" sz="1200"/>
              <a:t>Mar 13, 2020</a:t>
            </a:r>
            <a:r>
              <a:rPr lang="en" sz="1200"/>
              <a:t> </a:t>
            </a:r>
            <a:r>
              <a:rPr lang="en" sz="1200"/>
              <a:t>(Karsten)</a:t>
            </a:r>
            <a:endParaRPr sz="1200"/>
          </a:p>
          <a:p>
            <a:pPr indent="-304800" lvl="1" marL="914400" rtl="0" algn="l">
              <a:spcBef>
                <a:spcPts val="0"/>
              </a:spcBef>
              <a:spcAft>
                <a:spcPts val="0"/>
              </a:spcAft>
              <a:buSzPts val="1200"/>
              <a:buChar char="○"/>
            </a:pPr>
            <a:r>
              <a:rPr lang="en" sz="1200"/>
              <a:t>Organized authorized/unauthorized content - </a:t>
            </a:r>
            <a:r>
              <a:rPr i="1" lang="en" sz="1200"/>
              <a:t>Mar 28, 2020</a:t>
            </a:r>
            <a:r>
              <a:rPr lang="en" sz="1200"/>
              <a:t> </a:t>
            </a:r>
            <a:r>
              <a:rPr lang="en" sz="1200"/>
              <a:t>(Karsten)</a:t>
            </a:r>
            <a:endParaRPr sz="1200"/>
          </a:p>
          <a:p>
            <a:pPr indent="-304800" lvl="1" marL="914400" rtl="0" algn="l">
              <a:spcBef>
                <a:spcPts val="0"/>
              </a:spcBef>
              <a:spcAft>
                <a:spcPts val="0"/>
              </a:spcAft>
              <a:buSzPts val="1200"/>
              <a:buChar char="○"/>
            </a:pPr>
            <a:r>
              <a:rPr lang="en" sz="1200"/>
              <a:t>Restyled checkout tab, footer, home page, history page, and other minor changes - </a:t>
            </a:r>
            <a:r>
              <a:rPr i="1" lang="en" sz="1200"/>
              <a:t>Mar 28, 2020</a:t>
            </a:r>
            <a:r>
              <a:rPr lang="en" sz="1200"/>
              <a:t> </a:t>
            </a:r>
            <a:r>
              <a:rPr lang="en" sz="1200"/>
              <a:t>(Karsten)</a:t>
            </a:r>
            <a:endParaRPr sz="1200"/>
          </a:p>
          <a:p>
            <a:pPr indent="-304800" lvl="1" marL="914400" rtl="0" algn="l">
              <a:spcBef>
                <a:spcPts val="0"/>
              </a:spcBef>
              <a:spcAft>
                <a:spcPts val="0"/>
              </a:spcAft>
              <a:buSzPts val="1200"/>
              <a:buChar char="○"/>
            </a:pPr>
            <a:r>
              <a:rPr lang="en" sz="1200"/>
              <a:t>Fixed styling on the checkout cart dropdown - </a:t>
            </a:r>
            <a:r>
              <a:rPr i="1" lang="en" sz="1200"/>
              <a:t>Apr 6, 2020</a:t>
            </a:r>
            <a:r>
              <a:rPr lang="en" sz="1200"/>
              <a:t> (Karsten)</a:t>
            </a:r>
            <a:endParaRPr sz="1200"/>
          </a:p>
          <a:p>
            <a:pPr indent="-304800" lvl="1" marL="914400" rtl="0" algn="l">
              <a:spcBef>
                <a:spcPts val="0"/>
              </a:spcBef>
              <a:spcAft>
                <a:spcPts val="0"/>
              </a:spcAft>
              <a:buSzPts val="1200"/>
              <a:buChar char="○"/>
            </a:pPr>
            <a:r>
              <a:rPr lang="en" sz="1200"/>
              <a:t>Styled the checkout confirmation page - </a:t>
            </a:r>
            <a:r>
              <a:rPr i="1" lang="en" sz="1200"/>
              <a:t>Apr 8, 2020</a:t>
            </a:r>
            <a:r>
              <a:rPr lang="en" sz="1200"/>
              <a:t> (Karsten)</a:t>
            </a:r>
            <a:endParaRPr sz="1200"/>
          </a:p>
          <a:p>
            <a:pPr indent="-304800" lvl="1" marL="914400" rtl="0" algn="l">
              <a:spcBef>
                <a:spcPts val="0"/>
              </a:spcBef>
              <a:spcAft>
                <a:spcPts val="0"/>
              </a:spcAft>
              <a:buSzPts val="1200"/>
              <a:buChar char="○"/>
            </a:pPr>
            <a:r>
              <a:rPr lang="en" sz="1200"/>
              <a:t>Greyed out tools if they're unavailable - </a:t>
            </a:r>
            <a:r>
              <a:rPr i="1" lang="en" sz="1200"/>
              <a:t>Apr 8, 2020</a:t>
            </a:r>
            <a:r>
              <a:rPr lang="en" sz="1200"/>
              <a:t> (Karsten)</a:t>
            </a:r>
            <a:endParaRPr sz="1200"/>
          </a:p>
          <a:p>
            <a:pPr indent="-304800" lvl="1" marL="914400" rtl="0" algn="l">
              <a:spcBef>
                <a:spcPts val="0"/>
              </a:spcBef>
              <a:spcAft>
                <a:spcPts val="0"/>
              </a:spcAft>
              <a:buSzPts val="1200"/>
              <a:buChar char="○"/>
            </a:pPr>
            <a:r>
              <a:rPr lang="en" sz="1200"/>
              <a:t>Styled the history page - </a:t>
            </a:r>
            <a:r>
              <a:rPr i="1" lang="en" sz="1200"/>
              <a:t>Apr 10, 2020</a:t>
            </a:r>
            <a:r>
              <a:rPr lang="en" sz="1200"/>
              <a:t> (Karsten)</a:t>
            </a:r>
            <a:endParaRPr sz="1400"/>
          </a:p>
          <a:p>
            <a:pPr indent="-317500" lvl="0" marL="457200" rtl="0" algn="l">
              <a:spcBef>
                <a:spcPts val="0"/>
              </a:spcBef>
              <a:spcAft>
                <a:spcPts val="0"/>
              </a:spcAft>
              <a:buSzPts val="1400"/>
              <a:buChar char="●"/>
            </a:pPr>
            <a:r>
              <a:rPr lang="en" sz="1400"/>
              <a:t>Unit Testing</a:t>
            </a:r>
            <a:endParaRPr sz="1400"/>
          </a:p>
          <a:p>
            <a:pPr indent="-304800" lvl="1" marL="914400" rtl="0" algn="l">
              <a:spcBef>
                <a:spcPts val="0"/>
              </a:spcBef>
              <a:spcAft>
                <a:spcPts val="0"/>
              </a:spcAft>
              <a:buSzPts val="1200"/>
              <a:buChar char="○"/>
            </a:pPr>
            <a:r>
              <a:rPr lang="en" sz="1200"/>
              <a:t>Styling and site organization did not require unit testing. Extensive human testing was done to make sure the site was consistent on each page.</a:t>
            </a:r>
            <a:endParaRPr sz="1200"/>
          </a:p>
        </p:txBody>
      </p:sp>
      <p:sp>
        <p:nvSpPr>
          <p:cNvPr id="161" name="Google Shape;161;p28"/>
          <p:cNvSpPr txBox="1"/>
          <p:nvPr>
            <p:ph type="title"/>
          </p:nvPr>
        </p:nvSpPr>
        <p:spPr>
          <a:xfrm>
            <a:off x="311700" y="225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Styling the Application</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Questions?</a:t>
            </a:r>
            <a:endParaRPr>
              <a:latin typeface="Roboto"/>
              <a:ea typeface="Roboto"/>
              <a:cs typeface="Roboto"/>
              <a:sym typeface="Roboto"/>
            </a:endParaRPr>
          </a:p>
        </p:txBody>
      </p:sp>
      <p:sp>
        <p:nvSpPr>
          <p:cNvPr id="167" name="Google Shape;167;p29"/>
          <p:cNvSpPr txBox="1"/>
          <p:nvPr>
            <p:ph idx="1" type="body"/>
          </p:nvPr>
        </p:nvSpPr>
        <p:spPr>
          <a:xfrm>
            <a:off x="311700" y="1229450"/>
            <a:ext cx="8520600" cy="3230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b="1" lang="en" sz="1400">
                <a:solidFill>
                  <a:srgbClr val="333333"/>
                </a:solidFill>
                <a:highlight>
                  <a:srgbClr val="FFFFFF"/>
                </a:highlight>
                <a:latin typeface="Times New Roman"/>
                <a:ea typeface="Times New Roman"/>
                <a:cs typeface="Times New Roman"/>
                <a:sym typeface="Times New Roman"/>
              </a:rPr>
              <a:t>Resources:</a:t>
            </a:r>
            <a:endParaRPr b="1" sz="1400">
              <a:solidFill>
                <a:srgbClr val="333333"/>
              </a:solidFill>
              <a:highlight>
                <a:srgbClr val="FFFFFF"/>
              </a:highlight>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solidFill>
                  <a:srgbClr val="333333"/>
                </a:solidFill>
                <a:highlight>
                  <a:srgbClr val="FFFFFF"/>
                </a:highlight>
                <a:latin typeface="Times New Roman"/>
                <a:ea typeface="Times New Roman"/>
                <a:cs typeface="Times New Roman"/>
                <a:sym typeface="Times New Roman"/>
              </a:rPr>
              <a:t>Login/Logout Page. (n.d.). Retrieved from </a:t>
            </a:r>
            <a:r>
              <a:rPr lang="en" sz="1200" u="sng">
                <a:solidFill>
                  <a:schemeClr val="hlink"/>
                </a:solidFill>
                <a:highlight>
                  <a:srgbClr val="FFFFFF"/>
                </a:highlight>
                <a:latin typeface="Times New Roman"/>
                <a:ea typeface="Times New Roman"/>
                <a:cs typeface="Times New Roman"/>
                <a:sym typeface="Times New Roman"/>
                <a:hlinkClick r:id="rId3"/>
              </a:rPr>
              <a:t>https://techwithtim.net/tutorials/django/login-logout/</a:t>
            </a:r>
            <a:endParaRPr sz="1200">
              <a:solidFill>
                <a:srgbClr val="333333"/>
              </a:solidFill>
              <a:highlight>
                <a:srgbClr val="FFFFFF"/>
              </a:highlight>
              <a:latin typeface="Times New Roman"/>
              <a:ea typeface="Times New Roman"/>
              <a:cs typeface="Times New Roman"/>
              <a:sym typeface="Times New Roman"/>
            </a:endParaRPr>
          </a:p>
          <a:p>
            <a:pPr indent="-304800" lvl="1" marL="914400" rtl="0" algn="l">
              <a:spcBef>
                <a:spcPts val="0"/>
              </a:spcBef>
              <a:spcAft>
                <a:spcPts val="0"/>
              </a:spcAft>
              <a:buClr>
                <a:srgbClr val="333333"/>
              </a:buClr>
              <a:buSzPts val="1200"/>
              <a:buFont typeface="Times New Roman"/>
              <a:buChar char="○"/>
            </a:pPr>
            <a:r>
              <a:rPr lang="en" sz="1200">
                <a:solidFill>
                  <a:srgbClr val="333333"/>
                </a:solidFill>
                <a:highlight>
                  <a:srgbClr val="FFFFFF"/>
                </a:highlight>
                <a:latin typeface="Times New Roman"/>
                <a:ea typeface="Times New Roman"/>
                <a:cs typeface="Times New Roman"/>
                <a:sym typeface="Times New Roman"/>
              </a:rPr>
              <a:t>Django Documentation. (n.d.). Retrieved from </a:t>
            </a:r>
            <a:r>
              <a:rPr lang="en" sz="1200" u="sng">
                <a:solidFill>
                  <a:schemeClr val="hlink"/>
                </a:solidFill>
                <a:highlight>
                  <a:srgbClr val="FFFFFF"/>
                </a:highlight>
                <a:latin typeface="Times New Roman"/>
                <a:ea typeface="Times New Roman"/>
                <a:cs typeface="Times New Roman"/>
                <a:sym typeface="Times New Roman"/>
                <a:hlinkClick r:id="rId4"/>
              </a:rPr>
              <a:t>https://docs.djangoproject.com/en/3.0/</a:t>
            </a:r>
            <a:endParaRPr sz="1200">
              <a:solidFill>
                <a:srgbClr val="333333"/>
              </a:solidFill>
              <a:highlight>
                <a:srgbClr val="FFFFFF"/>
              </a:highlight>
              <a:latin typeface="Times New Roman"/>
              <a:ea typeface="Times New Roman"/>
              <a:cs typeface="Times New Roman"/>
              <a:sym typeface="Times New Roman"/>
            </a:endParaRPr>
          </a:p>
          <a:p>
            <a:pPr indent="-304800" lvl="1" marL="914400" rtl="0" algn="l">
              <a:spcBef>
                <a:spcPts val="0"/>
              </a:spcBef>
              <a:spcAft>
                <a:spcPts val="0"/>
              </a:spcAft>
              <a:buClr>
                <a:srgbClr val="333333"/>
              </a:buClr>
              <a:buSzPts val="1200"/>
              <a:buFont typeface="Times New Roman"/>
              <a:buChar char="○"/>
            </a:pPr>
            <a:r>
              <a:rPr lang="en" sz="1200">
                <a:solidFill>
                  <a:srgbClr val="333333"/>
                </a:solidFill>
                <a:highlight>
                  <a:srgbClr val="FFFFFF"/>
                </a:highlight>
                <a:latin typeface="Times New Roman"/>
                <a:ea typeface="Times New Roman"/>
                <a:cs typeface="Times New Roman"/>
                <a:sym typeface="Times New Roman"/>
              </a:rPr>
              <a:t>Bootstrap Documentation. (n.d.). Retrieved from </a:t>
            </a:r>
            <a:r>
              <a:rPr lang="en" sz="1100" u="sng">
                <a:solidFill>
                  <a:schemeClr val="hlink"/>
                </a:solidFill>
                <a:hlinkClick r:id="rId5"/>
              </a:rPr>
              <a:t>https://getbootstrap.com/docs/4.0/getting-started/introduction/</a:t>
            </a:r>
            <a:endParaRPr sz="1200">
              <a:solidFill>
                <a:srgbClr val="333333"/>
              </a:solidFill>
              <a:highlight>
                <a:srgbClr val="FFFFFF"/>
              </a:highlight>
              <a:latin typeface="Times New Roman"/>
              <a:ea typeface="Times New Roman"/>
              <a:cs typeface="Times New Roman"/>
              <a:sym typeface="Times New Roman"/>
            </a:endParaRPr>
          </a:p>
          <a:p>
            <a:pPr indent="-304800" lvl="1" marL="914400" rtl="0" algn="l">
              <a:spcBef>
                <a:spcPts val="0"/>
              </a:spcBef>
              <a:spcAft>
                <a:spcPts val="0"/>
              </a:spcAft>
              <a:buClr>
                <a:srgbClr val="333333"/>
              </a:buClr>
              <a:buSzPts val="1200"/>
              <a:buFont typeface="Times New Roman"/>
              <a:buChar char="○"/>
            </a:pPr>
            <a:r>
              <a:rPr lang="en" sz="1200">
                <a:solidFill>
                  <a:srgbClr val="333333"/>
                </a:solidFill>
                <a:highlight>
                  <a:srgbClr val="FFFFFF"/>
                </a:highlight>
                <a:latin typeface="Times New Roman"/>
                <a:ea typeface="Times New Roman"/>
                <a:cs typeface="Times New Roman"/>
                <a:sym typeface="Times New Roman"/>
              </a:rPr>
              <a:t>Django Tutorial Part 10: Testing a Django web application. (n.d.). Retrieved from </a:t>
            </a:r>
            <a:r>
              <a:rPr lang="en" sz="1100" u="sng">
                <a:solidFill>
                  <a:schemeClr val="hlink"/>
                </a:solidFill>
                <a:hlinkClick r:id="rId6"/>
              </a:rPr>
              <a:t>https://developer.mozilla.org/en-US/docs/Learn/Server-side/Django/Testing</a:t>
            </a:r>
            <a:endParaRPr sz="1200">
              <a:solidFill>
                <a:srgbClr val="333333"/>
              </a:solidFill>
              <a:highlight>
                <a:srgbClr val="FFFFFF"/>
              </a:highlight>
              <a:latin typeface="Times New Roman"/>
              <a:ea typeface="Times New Roman"/>
              <a:cs typeface="Times New Roman"/>
              <a:sym typeface="Times New Roman"/>
            </a:endParaRPr>
          </a:p>
          <a:p>
            <a:pPr indent="-304800" lvl="1" marL="914400" rtl="0" algn="l">
              <a:spcBef>
                <a:spcPts val="0"/>
              </a:spcBef>
              <a:spcAft>
                <a:spcPts val="0"/>
              </a:spcAft>
              <a:buClr>
                <a:srgbClr val="333333"/>
              </a:buClr>
              <a:buSzPts val="1200"/>
              <a:buFont typeface="Times New Roman"/>
              <a:buChar char="○"/>
            </a:pPr>
            <a:r>
              <a:rPr lang="en" sz="1200">
                <a:solidFill>
                  <a:srgbClr val="333333"/>
                </a:solidFill>
                <a:highlight>
                  <a:srgbClr val="FFFFFF"/>
                </a:highlight>
                <a:latin typeface="Times New Roman"/>
                <a:ea typeface="Times New Roman"/>
                <a:cs typeface="Times New Roman"/>
                <a:sym typeface="Times New Roman"/>
              </a:rPr>
              <a:t>Stephens, R. (2015). </a:t>
            </a:r>
            <a:r>
              <a:rPr i="1" lang="en" sz="1200">
                <a:solidFill>
                  <a:srgbClr val="333333"/>
                </a:solidFill>
                <a:latin typeface="Times New Roman"/>
                <a:ea typeface="Times New Roman"/>
                <a:cs typeface="Times New Roman"/>
                <a:sym typeface="Times New Roman"/>
              </a:rPr>
              <a:t>Beginning Software Engineering</a:t>
            </a:r>
            <a:r>
              <a:rPr lang="en" sz="1200">
                <a:solidFill>
                  <a:srgbClr val="333333"/>
                </a:solidFill>
                <a:highlight>
                  <a:srgbClr val="FFFFFF"/>
                </a:highlight>
                <a:latin typeface="Times New Roman"/>
                <a:ea typeface="Times New Roman"/>
                <a:cs typeface="Times New Roman"/>
                <a:sym typeface="Times New Roman"/>
              </a:rPr>
              <a:t>. Indianapolis, IN: Wrox. doi: 10.1002/9781119209515</a:t>
            </a:r>
            <a:endParaRPr sz="1200">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236275"/>
            <a:ext cx="8520600" cy="79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200"/>
              <a:t>Overview</a:t>
            </a:r>
            <a:endParaRPr sz="5200"/>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Design Decisions:</a:t>
            </a:r>
            <a:endParaRPr/>
          </a:p>
          <a:p>
            <a:pPr indent="-314325" lvl="1" marL="914400" rtl="0" algn="l">
              <a:spcBef>
                <a:spcPts val="0"/>
              </a:spcBef>
              <a:spcAft>
                <a:spcPts val="0"/>
              </a:spcAft>
              <a:buSzPts val="1350"/>
              <a:buChar char="○"/>
            </a:pPr>
            <a:r>
              <a:rPr lang="en" sz="1350"/>
              <a:t>As a group we decided that we wanted to use the Django Framework to create this project. The decision was made based off prior experience and the many built in qualities that the framework has; for example, a Django project comes with SQLite already built in. This helped us achieve our own personal goals of making a higher quality web application while also being able to satisfy the most important requirements in the project. Django allows to have a database that holds all of our all of our tools, the checkout and check in information, and it allows us to use the built in Crispy Forms that allow the functionality of letting the employees log in and out of the web page.</a:t>
            </a:r>
            <a:endParaRPr sz="1350"/>
          </a:p>
          <a:p>
            <a:pPr indent="-314325" lvl="1" marL="914400" rtl="0" algn="l">
              <a:spcBef>
                <a:spcPts val="0"/>
              </a:spcBef>
              <a:spcAft>
                <a:spcPts val="0"/>
              </a:spcAft>
              <a:buSzPts val="1350"/>
              <a:buChar char="○"/>
            </a:pPr>
            <a:r>
              <a:rPr lang="en" sz="1350"/>
              <a:t>In order to keep the html pages readable and organized Karsten came up with the idea to include a base html page that all other html pages could inherit from so that each page </a:t>
            </a:r>
            <a:r>
              <a:rPr lang="en" sz="1350"/>
              <a:t>included</a:t>
            </a:r>
            <a:r>
              <a:rPr lang="en" sz="1350"/>
              <a:t> the headers and footers of the web page. Once again we wanted to do our best to make a project that is something we could be proud of and this has helped us achieve that. It also is important because it holds the functionality of the navbar which is essential to navigating our web application.</a:t>
            </a:r>
            <a:endParaRPr sz="135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idx="1" type="body"/>
          </p:nvPr>
        </p:nvSpPr>
        <p:spPr>
          <a:xfrm>
            <a:off x="311700" y="5262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Design Decisions Cont:</a:t>
            </a:r>
            <a:endParaRPr/>
          </a:p>
          <a:p>
            <a:pPr indent="-317500" lvl="1" marL="914400" rtl="0" algn="l">
              <a:spcBef>
                <a:spcPts val="0"/>
              </a:spcBef>
              <a:spcAft>
                <a:spcPts val="0"/>
              </a:spcAft>
              <a:buSzPts val="1400"/>
              <a:buChar char="○"/>
            </a:pPr>
            <a:r>
              <a:rPr lang="en"/>
              <a:t>We decided to also use bootstrap in order to create our NavBar and the Carousel. One of our group members had previous experience using bootstrap and suggested that we use it because it is a clean and efficient way to create a NavBar and an Image Carousel. Using bootstrap was a good way for us to learn how to use a CSS Framework and also create a professional looking NavBar and Carousel.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236275"/>
            <a:ext cx="8520600" cy="87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200"/>
              <a:t>Scrum Practices</a:t>
            </a:r>
            <a:endParaRPr sz="5200"/>
          </a:p>
        </p:txBody>
      </p:sp>
      <p:sp>
        <p:nvSpPr>
          <p:cNvPr id="72" name="Google Shape;72;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Our group held weekly Sprint Retrospective meetings where we discussed our plans and goals for the week and set timelines for us to accomplish our goals. We also reviewed the previous weeks efforts and talked about areas that we could improve on as a team.</a:t>
            </a:r>
            <a:endParaRPr sz="1700"/>
          </a:p>
          <a:p>
            <a:pPr indent="-336550" lvl="0" marL="457200" rtl="0" algn="l">
              <a:spcBef>
                <a:spcPts val="0"/>
              </a:spcBef>
              <a:spcAft>
                <a:spcPts val="0"/>
              </a:spcAft>
              <a:buSzPts val="1700"/>
              <a:buChar char="●"/>
            </a:pPr>
            <a:r>
              <a:rPr lang="en" sz="1700"/>
              <a:t>Because we weren’t all working on the project at the same time and it wasn’t necessarily every single day we created a Slack channel called #tasklist where we would list what we were currently working, on in order to prevent multiple people working on the same thing, and also add any other requirements that were </a:t>
            </a:r>
            <a:r>
              <a:rPr lang="en" sz="1700"/>
              <a:t>necessary</a:t>
            </a:r>
            <a:r>
              <a:rPr lang="en" sz="1700"/>
              <a:t> for the web page. This was our replacement for the Daily Standup Meetings.</a:t>
            </a:r>
            <a:endParaRPr sz="1700"/>
          </a:p>
          <a:p>
            <a:pPr indent="-336550" lvl="0" marL="457200" rtl="0" algn="l">
              <a:spcBef>
                <a:spcPts val="0"/>
              </a:spcBef>
              <a:spcAft>
                <a:spcPts val="0"/>
              </a:spcAft>
              <a:buSzPts val="1700"/>
              <a:buChar char="●"/>
            </a:pPr>
            <a:r>
              <a:rPr lang="en" sz="1700"/>
              <a:t>We used our product backlog in order to properly plan and decide what tasks were most necessary to accomplish.</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315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Burndown Chart</a:t>
            </a:r>
            <a:endParaRPr sz="2400">
              <a:latin typeface="Roboto"/>
              <a:ea typeface="Roboto"/>
              <a:cs typeface="Roboto"/>
              <a:sym typeface="Roboto"/>
            </a:endParaRPr>
          </a:p>
        </p:txBody>
      </p:sp>
      <p:pic>
        <p:nvPicPr>
          <p:cNvPr id="78" name="Google Shape;78;p17"/>
          <p:cNvPicPr preferRelativeResize="0"/>
          <p:nvPr/>
        </p:nvPicPr>
        <p:blipFill rotWithShape="1">
          <a:blip r:embed="rId3">
            <a:alphaModFix/>
          </a:blip>
          <a:srcRect b="1369" l="494" r="524" t="782"/>
          <a:stretch/>
        </p:blipFill>
        <p:spPr>
          <a:xfrm>
            <a:off x="1215975" y="851625"/>
            <a:ext cx="6712050" cy="4128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8"/>
          <p:cNvSpPr txBox="1"/>
          <p:nvPr>
            <p:ph type="title"/>
          </p:nvPr>
        </p:nvSpPr>
        <p:spPr>
          <a:xfrm>
            <a:off x="311700" y="127725"/>
            <a:ext cx="8520600" cy="9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200"/>
              <a:t>Deployment</a:t>
            </a:r>
            <a:endParaRPr sz="5200"/>
          </a:p>
        </p:txBody>
      </p:sp>
      <p:sp>
        <p:nvSpPr>
          <p:cNvPr id="84" name="Google Shape;84;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believe that our product is ready to enter deployment.</a:t>
            </a:r>
            <a:endParaRPr/>
          </a:p>
          <a:p>
            <a:pPr indent="-317500" lvl="1" marL="914400" rtl="0" algn="l">
              <a:spcBef>
                <a:spcPts val="0"/>
              </a:spcBef>
              <a:spcAft>
                <a:spcPts val="0"/>
              </a:spcAft>
              <a:buSzPts val="1400"/>
              <a:buChar char="○"/>
            </a:pPr>
            <a:r>
              <a:rPr lang="en"/>
              <a:t>We have used unit tests in order to make sure that our database can properly create each tool and store the information about when people have checked tools out. Our unit tests test each part of our database to make sure the information has been properly stored.</a:t>
            </a:r>
            <a:endParaRPr/>
          </a:p>
          <a:p>
            <a:pPr indent="-317500" lvl="1" marL="914400" rtl="0" algn="l">
              <a:spcBef>
                <a:spcPts val="0"/>
              </a:spcBef>
              <a:spcAft>
                <a:spcPts val="0"/>
              </a:spcAft>
              <a:buSzPts val="1400"/>
              <a:buChar char="○"/>
            </a:pPr>
            <a:r>
              <a:rPr lang="en"/>
              <a:t>We have done a lot of functional testing with our application to make sure that every piece of the application is working as intended.</a:t>
            </a:r>
            <a:endParaRPr/>
          </a:p>
          <a:p>
            <a:pPr indent="-317500" lvl="1" marL="914400" rtl="0" algn="l">
              <a:spcBef>
                <a:spcPts val="0"/>
              </a:spcBef>
              <a:spcAft>
                <a:spcPts val="0"/>
              </a:spcAft>
              <a:buSzPts val="1400"/>
              <a:buChar char="○"/>
            </a:pPr>
            <a:r>
              <a:rPr lang="en"/>
              <a:t>We have taken great steps to make sure that our code is clean and organized and follows good coding practices.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9"/>
          <p:cNvSpPr txBox="1"/>
          <p:nvPr>
            <p:ph type="ctrTitle"/>
          </p:nvPr>
        </p:nvSpPr>
        <p:spPr>
          <a:xfrm>
            <a:off x="311700" y="153350"/>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Requirement 1</a:t>
            </a:r>
            <a:endParaRPr/>
          </a:p>
        </p:txBody>
      </p:sp>
      <p:sp>
        <p:nvSpPr>
          <p:cNvPr id="90" name="Google Shape;90;p19"/>
          <p:cNvSpPr txBox="1"/>
          <p:nvPr>
            <p:ph idx="1" type="subTitle"/>
          </p:nvPr>
        </p:nvSpPr>
        <p:spPr>
          <a:xfrm>
            <a:off x="311700" y="1063875"/>
            <a:ext cx="8520600" cy="792600"/>
          </a:xfrm>
          <a:prstGeom prst="rect">
            <a:avLst/>
          </a:prstGeom>
        </p:spPr>
        <p:txBody>
          <a:bodyPr anchorCtr="0" anchor="t" bIns="91425" lIns="91425" spcFirstLastPara="1" rIns="91425" wrap="square" tIns="91425">
            <a:noAutofit/>
          </a:bodyPr>
          <a:lstStyle/>
          <a:p>
            <a:pPr indent="-381000" lvl="0" marL="914400" rtl="0" algn="just">
              <a:lnSpc>
                <a:spcPct val="115000"/>
              </a:lnSpc>
              <a:spcBef>
                <a:spcPts val="0"/>
              </a:spcBef>
              <a:spcAft>
                <a:spcPts val="0"/>
              </a:spcAft>
              <a:buClr>
                <a:schemeClr val="dk1"/>
              </a:buClr>
              <a:buSzPts val="2400"/>
              <a:buFont typeface="Calibri"/>
              <a:buChar char="●"/>
            </a:pPr>
            <a:r>
              <a:rPr b="1" lang="en" sz="2400">
                <a:solidFill>
                  <a:schemeClr val="dk1"/>
                </a:solidFill>
                <a:latin typeface="Calibri"/>
                <a:ea typeface="Calibri"/>
                <a:cs typeface="Calibri"/>
                <a:sym typeface="Calibri"/>
              </a:rPr>
              <a:t>Shopping cart to check out the tools</a:t>
            </a:r>
            <a:endParaRPr b="1" sz="2400">
              <a:solidFill>
                <a:schemeClr val="dk1"/>
              </a:solidFill>
              <a:latin typeface="Calibri"/>
              <a:ea typeface="Calibri"/>
              <a:cs typeface="Calibri"/>
              <a:sym typeface="Calibri"/>
            </a:endParaRPr>
          </a:p>
          <a:p>
            <a:pPr indent="-342900" lvl="1" marL="1371600" rtl="0" algn="just">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Maximum of five tools per user per checkout.</a:t>
            </a:r>
            <a:endParaRPr sz="1800">
              <a:solidFill>
                <a:schemeClr val="dk1"/>
              </a:solidFill>
              <a:latin typeface="Calibri"/>
              <a:ea typeface="Calibri"/>
              <a:cs typeface="Calibri"/>
              <a:sym typeface="Calibri"/>
            </a:endParaRPr>
          </a:p>
          <a:p>
            <a:pPr indent="-342900" lvl="1" marL="1371600" rtl="0" algn="just">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When checking out tools enter the name of the person checking it out, date, and due date.</a:t>
            </a:r>
            <a:endParaRPr sz="1800">
              <a:solidFill>
                <a:schemeClr val="dk1"/>
              </a:solidFill>
              <a:latin typeface="Calibri"/>
              <a:ea typeface="Calibri"/>
              <a:cs typeface="Calibri"/>
              <a:sym typeface="Calibri"/>
            </a:endParaRPr>
          </a:p>
          <a:p>
            <a:pPr indent="0" lvl="0" marL="0" rtl="0" algn="just">
              <a:lnSpc>
                <a:spcPct val="115000"/>
              </a:lnSpc>
              <a:spcBef>
                <a:spcPts val="1000"/>
              </a:spcBef>
              <a:spcAft>
                <a:spcPts val="0"/>
              </a:spcAft>
              <a:buNone/>
            </a:pPr>
            <a:r>
              <a:rPr lang="en" sz="1800">
                <a:solidFill>
                  <a:schemeClr val="dk1"/>
                </a:solidFill>
                <a:latin typeface="Calibri"/>
                <a:ea typeface="Calibri"/>
                <a:cs typeface="Calibri"/>
                <a:sym typeface="Calibri"/>
              </a:rPr>
              <a:t>(From our Requirements Definition)</a:t>
            </a:r>
            <a:endParaRPr sz="1800">
              <a:solidFill>
                <a:schemeClr val="dk1"/>
              </a:solidFill>
              <a:latin typeface="Calibri"/>
              <a:ea typeface="Calibri"/>
              <a:cs typeface="Calibri"/>
              <a:sym typeface="Calibri"/>
            </a:endParaRPr>
          </a:p>
          <a:p>
            <a:pPr indent="-342900" lvl="0" marL="914400" rtl="0" algn="just">
              <a:lnSpc>
                <a:spcPct val="115000"/>
              </a:lnSpc>
              <a:spcBef>
                <a:spcPts val="10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Must in MSCW</a:t>
            </a:r>
            <a:endParaRPr sz="1800">
              <a:solidFill>
                <a:schemeClr val="dk1"/>
              </a:solidFill>
              <a:latin typeface="Calibri"/>
              <a:ea typeface="Calibri"/>
              <a:cs typeface="Calibri"/>
              <a:sym typeface="Calibri"/>
            </a:endParaRPr>
          </a:p>
          <a:p>
            <a:pPr indent="-342900" lvl="0" marL="914400" rtl="0" algn="just">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Functional in Furps</a:t>
            </a:r>
            <a:endParaRPr sz="1800">
              <a:solidFill>
                <a:schemeClr val="dk1"/>
              </a:solidFill>
              <a:latin typeface="Calibri"/>
              <a:ea typeface="Calibri"/>
              <a:cs typeface="Calibri"/>
              <a:sym typeface="Calibri"/>
            </a:endParaRPr>
          </a:p>
          <a:p>
            <a:pPr indent="-342900" lvl="0" marL="914400" rtl="0" algn="just">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Tyler and Connor Mainly worked on the functionality of the cart</a:t>
            </a:r>
            <a:endParaRPr sz="1800">
              <a:solidFill>
                <a:schemeClr val="dk1"/>
              </a:solidFill>
              <a:latin typeface="Calibri"/>
              <a:ea typeface="Calibri"/>
              <a:cs typeface="Calibri"/>
              <a:sym typeface="Calibri"/>
            </a:endParaRPr>
          </a:p>
          <a:p>
            <a:pPr indent="0" lvl="0" marL="0" rtl="0" algn="just">
              <a:lnSpc>
                <a:spcPct val="115000"/>
              </a:lnSpc>
              <a:spcBef>
                <a:spcPts val="1000"/>
              </a:spcBef>
              <a:spcAft>
                <a:spcPts val="0"/>
              </a:spcAft>
              <a:buNone/>
            </a:pPr>
            <a:r>
              <a:t/>
            </a:r>
            <a:endParaRPr sz="1800">
              <a:solidFill>
                <a:schemeClr val="dk1"/>
              </a:solidFill>
              <a:latin typeface="Calibri"/>
              <a:ea typeface="Calibri"/>
              <a:cs typeface="Calibri"/>
              <a:sym typeface="Calibri"/>
            </a:endParaRPr>
          </a:p>
          <a:p>
            <a:pPr indent="0" lvl="0" marL="457200" rtl="0" algn="just">
              <a:lnSpc>
                <a:spcPct val="115000"/>
              </a:lnSpc>
              <a:spcBef>
                <a:spcPts val="1000"/>
              </a:spcBef>
              <a:spcAft>
                <a:spcPts val="1000"/>
              </a:spcAft>
              <a:buNone/>
            </a:pPr>
            <a:r>
              <a:rPr lang="en"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91" name="Google Shape;91;p19"/>
          <p:cNvPicPr preferRelativeResize="0"/>
          <p:nvPr/>
        </p:nvPicPr>
        <p:blipFill>
          <a:blip r:embed="rId3">
            <a:alphaModFix/>
          </a:blip>
          <a:stretch>
            <a:fillRect/>
          </a:stretch>
        </p:blipFill>
        <p:spPr>
          <a:xfrm>
            <a:off x="6838950" y="945950"/>
            <a:ext cx="971550" cy="800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20"/>
          <p:cNvSpPr txBox="1"/>
          <p:nvPr>
            <p:ph type="ctrTitle"/>
          </p:nvPr>
        </p:nvSpPr>
        <p:spPr>
          <a:xfrm>
            <a:off x="311700" y="410000"/>
            <a:ext cx="8520600" cy="5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Design</a:t>
            </a:r>
            <a:endParaRPr/>
          </a:p>
        </p:txBody>
      </p:sp>
      <p:sp>
        <p:nvSpPr>
          <p:cNvPr id="97" name="Google Shape;97;p20"/>
          <p:cNvSpPr txBox="1"/>
          <p:nvPr>
            <p:ph idx="1" type="subTitle"/>
          </p:nvPr>
        </p:nvSpPr>
        <p:spPr>
          <a:xfrm>
            <a:off x="311700" y="1022050"/>
            <a:ext cx="8520600" cy="792600"/>
          </a:xfrm>
          <a:prstGeom prst="rect">
            <a:avLst/>
          </a:prstGeom>
        </p:spPr>
        <p:txBody>
          <a:bodyPr anchorCtr="0" anchor="t" bIns="91425" lIns="91425" spcFirstLastPara="1" rIns="91425" wrap="square" tIns="91425">
            <a:noAutofit/>
          </a:bodyPr>
          <a:lstStyle/>
          <a:p>
            <a:pPr indent="-342900" lvl="0" marL="914400" rtl="0" algn="l">
              <a:spcBef>
                <a:spcPts val="0"/>
              </a:spcBef>
              <a:spcAft>
                <a:spcPts val="0"/>
              </a:spcAft>
              <a:buSzPts val="1800"/>
              <a:buChar char="●"/>
            </a:pPr>
            <a:r>
              <a:rPr lang="en" sz="1800"/>
              <a:t>Utilize a combination of Django models and views to create the cart.</a:t>
            </a:r>
            <a:endParaRPr sz="1800"/>
          </a:p>
          <a:p>
            <a:pPr indent="0" lvl="0" marL="1828800" rtl="0" algn="l">
              <a:spcBef>
                <a:spcPts val="0"/>
              </a:spcBef>
              <a:spcAft>
                <a:spcPts val="0"/>
              </a:spcAft>
              <a:buNone/>
            </a:pPr>
            <a:r>
              <a:t/>
            </a:r>
            <a:endParaRPr sz="1800"/>
          </a:p>
          <a:p>
            <a:pPr indent="-342900" lvl="0" marL="914400" rtl="0" algn="l">
              <a:spcBef>
                <a:spcPts val="0"/>
              </a:spcBef>
              <a:spcAft>
                <a:spcPts val="0"/>
              </a:spcAft>
              <a:buSzPts val="1800"/>
              <a:buChar char="●"/>
            </a:pPr>
            <a:r>
              <a:rPr lang="en" sz="1800"/>
              <a:t>Model holds the data (tools in cart, price, picture)</a:t>
            </a:r>
            <a:endParaRPr sz="1800"/>
          </a:p>
          <a:p>
            <a:pPr indent="0" lvl="0" marL="1828800" rtl="0" algn="l">
              <a:spcBef>
                <a:spcPts val="0"/>
              </a:spcBef>
              <a:spcAft>
                <a:spcPts val="0"/>
              </a:spcAft>
              <a:buNone/>
            </a:pPr>
            <a:r>
              <a:t/>
            </a:r>
            <a:endParaRPr sz="1800"/>
          </a:p>
          <a:p>
            <a:pPr indent="-342900" lvl="0" marL="914400" rtl="0" algn="l">
              <a:spcBef>
                <a:spcPts val="0"/>
              </a:spcBef>
              <a:spcAft>
                <a:spcPts val="0"/>
              </a:spcAft>
              <a:buSzPts val="1800"/>
              <a:buChar char="●"/>
            </a:pPr>
            <a:r>
              <a:rPr lang="en" sz="1800"/>
              <a:t>View handles the logic of rendering what is in the model and decrements/increments cart and tool category </a:t>
            </a:r>
            <a:r>
              <a:rPr lang="en" sz="1800"/>
              <a:t>respectively</a:t>
            </a:r>
            <a:r>
              <a:rPr lang="en" sz="1800"/>
              <a:t>.</a:t>
            </a:r>
            <a:endParaRPr sz="1800"/>
          </a:p>
          <a:p>
            <a:pPr indent="0" lvl="0" marL="1828800" rtl="0" algn="l">
              <a:spcBef>
                <a:spcPts val="0"/>
              </a:spcBef>
              <a:spcAft>
                <a:spcPts val="0"/>
              </a:spcAft>
              <a:buNone/>
            </a:pPr>
            <a:r>
              <a:t/>
            </a:r>
            <a:endParaRPr sz="1800"/>
          </a:p>
          <a:p>
            <a:pPr indent="-342900" lvl="0" marL="914400" rtl="0" algn="l">
              <a:spcBef>
                <a:spcPts val="0"/>
              </a:spcBef>
              <a:spcAft>
                <a:spcPts val="0"/>
              </a:spcAft>
              <a:buSzPts val="1800"/>
              <a:buChar char="●"/>
            </a:pPr>
            <a:r>
              <a:rPr lang="en" sz="1800"/>
              <a:t>Upon checkout, users are sent to a checkout confirmation page where they input their name and checkout the tools</a:t>
            </a:r>
            <a:endParaRPr sz="1800"/>
          </a:p>
          <a:p>
            <a:pPr indent="0" lvl="0" marL="1828800" rtl="0" algn="l">
              <a:spcBef>
                <a:spcPts val="0"/>
              </a:spcBef>
              <a:spcAft>
                <a:spcPts val="0"/>
              </a:spcAft>
              <a:buNone/>
            </a:pPr>
            <a:r>
              <a:t/>
            </a:r>
            <a:endParaRPr sz="1800"/>
          </a:p>
          <a:p>
            <a:pPr indent="-342900" lvl="0" marL="914400" rtl="0" algn="l">
              <a:spcBef>
                <a:spcPts val="0"/>
              </a:spcBef>
              <a:spcAft>
                <a:spcPts val="0"/>
              </a:spcAft>
              <a:buSzPts val="1800"/>
              <a:buChar char="●"/>
            </a:pPr>
            <a:r>
              <a:rPr lang="en" sz="1800"/>
              <a:t>The checked out tools are then sent to a checked out screen where the admin can see and check in the tools</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1"/>
          <p:cNvSpPr txBox="1"/>
          <p:nvPr>
            <p:ph type="ctrTitle"/>
          </p:nvPr>
        </p:nvSpPr>
        <p:spPr>
          <a:xfrm>
            <a:off x="311700" y="11732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Scrum Tasks</a:t>
            </a:r>
            <a:endParaRPr/>
          </a:p>
        </p:txBody>
      </p:sp>
      <p:sp>
        <p:nvSpPr>
          <p:cNvPr id="103" name="Google Shape;103;p21"/>
          <p:cNvSpPr txBox="1"/>
          <p:nvPr>
            <p:ph idx="1" type="subTitle"/>
          </p:nvPr>
        </p:nvSpPr>
        <p:spPr>
          <a:xfrm>
            <a:off x="311700" y="980225"/>
            <a:ext cx="8520600" cy="792600"/>
          </a:xfrm>
          <a:prstGeom prst="rect">
            <a:avLst/>
          </a:prstGeom>
        </p:spPr>
        <p:txBody>
          <a:bodyPr anchorCtr="0" anchor="t" bIns="91425" lIns="91425" spcFirstLastPara="1" rIns="91425" wrap="square" tIns="91425">
            <a:noAutofit/>
          </a:bodyPr>
          <a:lstStyle/>
          <a:p>
            <a:pPr indent="-317500" lvl="0" marL="914400" rtl="0" algn="l">
              <a:spcBef>
                <a:spcPts val="0"/>
              </a:spcBef>
              <a:spcAft>
                <a:spcPts val="0"/>
              </a:spcAft>
              <a:buSzPts val="1400"/>
              <a:buChar char="●"/>
            </a:pPr>
            <a:r>
              <a:rPr lang="en" sz="1400"/>
              <a:t>Make the shopping cart model with all </a:t>
            </a:r>
            <a:r>
              <a:rPr lang="en" sz="1400"/>
              <a:t>applicable</a:t>
            </a:r>
            <a:r>
              <a:rPr lang="en" sz="1400"/>
              <a:t> fields (Connor)</a:t>
            </a:r>
            <a:endParaRPr sz="1400"/>
          </a:p>
          <a:p>
            <a:pPr indent="0" lvl="0" marL="914400" rtl="0" algn="l">
              <a:spcBef>
                <a:spcPts val="0"/>
              </a:spcBef>
              <a:spcAft>
                <a:spcPts val="0"/>
              </a:spcAft>
              <a:buNone/>
            </a:pPr>
            <a:r>
              <a:t/>
            </a:r>
            <a:endParaRPr sz="1400"/>
          </a:p>
          <a:p>
            <a:pPr indent="-317500" lvl="0" marL="914400" rtl="0" algn="l">
              <a:spcBef>
                <a:spcPts val="0"/>
              </a:spcBef>
              <a:spcAft>
                <a:spcPts val="0"/>
              </a:spcAft>
              <a:buSzPts val="1400"/>
              <a:buChar char="●"/>
            </a:pPr>
            <a:r>
              <a:rPr lang="en" sz="1400"/>
              <a:t>Write the initial view to utilize model to add to cart.  Tool quantity should be decremented inside of the tool when added to cart.  User can check out more than one tool of same category. (Connor)</a:t>
            </a:r>
            <a:endParaRPr sz="1400"/>
          </a:p>
          <a:p>
            <a:pPr indent="0" lvl="0" marL="914400" rtl="0" algn="l">
              <a:spcBef>
                <a:spcPts val="0"/>
              </a:spcBef>
              <a:spcAft>
                <a:spcPts val="0"/>
              </a:spcAft>
              <a:buNone/>
            </a:pPr>
            <a:r>
              <a:t/>
            </a:r>
            <a:endParaRPr sz="1400"/>
          </a:p>
          <a:p>
            <a:pPr indent="-317500" lvl="0" marL="914400" rtl="0" algn="l">
              <a:spcBef>
                <a:spcPts val="0"/>
              </a:spcBef>
              <a:spcAft>
                <a:spcPts val="0"/>
              </a:spcAft>
              <a:buSzPts val="1400"/>
              <a:buChar char="●"/>
            </a:pPr>
            <a:r>
              <a:rPr lang="en" sz="1400"/>
              <a:t>Make the shopping cart uniform across all pages and have the info appear in a dropdown (Connor/Karsten)</a:t>
            </a:r>
            <a:endParaRPr sz="1400"/>
          </a:p>
          <a:p>
            <a:pPr indent="0" lvl="0" marL="914400" rtl="0" algn="l">
              <a:spcBef>
                <a:spcPts val="0"/>
              </a:spcBef>
              <a:spcAft>
                <a:spcPts val="0"/>
              </a:spcAft>
              <a:buNone/>
            </a:pPr>
            <a:r>
              <a:t/>
            </a:r>
            <a:endParaRPr sz="1400"/>
          </a:p>
          <a:p>
            <a:pPr indent="-317500" lvl="0" marL="914400" rtl="0" algn="l">
              <a:spcBef>
                <a:spcPts val="0"/>
              </a:spcBef>
              <a:spcAft>
                <a:spcPts val="0"/>
              </a:spcAft>
              <a:buSzPts val="1400"/>
              <a:buChar char="●"/>
            </a:pPr>
            <a:r>
              <a:rPr lang="en" sz="1400"/>
              <a:t>Ensure no errors or undesired side effects f user refreshes on checkout page. (Tyler)</a:t>
            </a:r>
            <a:endParaRPr sz="1400"/>
          </a:p>
          <a:p>
            <a:pPr indent="0" lvl="0" marL="914400" rtl="0" algn="l">
              <a:spcBef>
                <a:spcPts val="0"/>
              </a:spcBef>
              <a:spcAft>
                <a:spcPts val="0"/>
              </a:spcAft>
              <a:buNone/>
            </a:pPr>
            <a:r>
              <a:t/>
            </a:r>
            <a:endParaRPr sz="1400"/>
          </a:p>
          <a:p>
            <a:pPr indent="-317500" lvl="0" marL="914400" rtl="0" algn="l">
              <a:spcBef>
                <a:spcPts val="0"/>
              </a:spcBef>
              <a:spcAft>
                <a:spcPts val="0"/>
              </a:spcAft>
              <a:buSzPts val="1400"/>
              <a:buChar char="●"/>
            </a:pPr>
            <a:r>
              <a:rPr lang="en" sz="1400"/>
              <a:t>Make it so the user cannot </a:t>
            </a:r>
            <a:r>
              <a:rPr lang="en" sz="1400"/>
              <a:t>checkout</a:t>
            </a:r>
            <a:r>
              <a:rPr lang="en" sz="1400"/>
              <a:t> from tool categories with no available tools. (Connor)</a:t>
            </a:r>
            <a:endParaRPr sz="1400"/>
          </a:p>
          <a:p>
            <a:pPr indent="0" lvl="0" marL="914400" rtl="0" algn="l">
              <a:spcBef>
                <a:spcPts val="0"/>
              </a:spcBef>
              <a:spcAft>
                <a:spcPts val="0"/>
              </a:spcAft>
              <a:buNone/>
            </a:pPr>
            <a:r>
              <a:t/>
            </a:r>
            <a:endParaRPr sz="1400"/>
          </a:p>
          <a:p>
            <a:pPr indent="-317500" lvl="0" marL="914400" rtl="0" algn="l">
              <a:spcBef>
                <a:spcPts val="0"/>
              </a:spcBef>
              <a:spcAft>
                <a:spcPts val="0"/>
              </a:spcAft>
              <a:buSzPts val="1400"/>
              <a:buChar char="●"/>
            </a:pPr>
            <a:r>
              <a:rPr lang="en" sz="1400"/>
              <a:t>Impose a limit of 5 tools per customer per checkout (Tyler)</a:t>
            </a:r>
            <a:endParaRPr sz="1400"/>
          </a:p>
          <a:p>
            <a:pPr indent="0" lvl="0" marL="914400" rtl="0" algn="l">
              <a:spcBef>
                <a:spcPts val="0"/>
              </a:spcBef>
              <a:spcAft>
                <a:spcPts val="0"/>
              </a:spcAft>
              <a:buNone/>
            </a:pPr>
            <a:r>
              <a:t/>
            </a:r>
            <a:endParaRPr sz="1400"/>
          </a:p>
          <a:p>
            <a:pPr indent="-317500" lvl="0" marL="914400" rtl="0" algn="l">
              <a:spcBef>
                <a:spcPts val="0"/>
              </a:spcBef>
              <a:spcAft>
                <a:spcPts val="0"/>
              </a:spcAft>
              <a:buSzPts val="1400"/>
              <a:buChar char="●"/>
            </a:pPr>
            <a:r>
              <a:rPr lang="en" sz="1400"/>
              <a:t>Checkout confirmation screen (Tyler)</a:t>
            </a:r>
            <a:endParaRPr sz="1400"/>
          </a:p>
          <a:p>
            <a:pPr indent="0" lvl="0" marL="914400" rtl="0" algn="l">
              <a:spcBef>
                <a:spcPts val="0"/>
              </a:spcBef>
              <a:spcAft>
                <a:spcPts val="0"/>
              </a:spcAft>
              <a:buNone/>
            </a:pPr>
            <a:r>
              <a:t/>
            </a:r>
            <a:endParaRPr sz="1400"/>
          </a:p>
          <a:p>
            <a:pPr indent="-317500" lvl="0" marL="914400" rtl="0" algn="l">
              <a:spcBef>
                <a:spcPts val="0"/>
              </a:spcBef>
              <a:spcAft>
                <a:spcPts val="0"/>
              </a:spcAft>
              <a:buSzPts val="1400"/>
              <a:buChar char="●"/>
            </a:pPr>
            <a:r>
              <a:rPr lang="en" sz="1400"/>
              <a:t>Cart styling and refactoring (Tyler and Karsten)</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